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 id="2147483706" r:id="rId3"/>
  </p:sldMasterIdLst>
  <p:notesMasterIdLst>
    <p:notesMasterId r:id="rId33"/>
  </p:notesMasterIdLst>
  <p:handoutMasterIdLst>
    <p:handoutMasterId r:id="rId34"/>
  </p:handoutMasterIdLst>
  <p:sldIdLst>
    <p:sldId id="1277" r:id="rId4"/>
    <p:sldId id="1835" r:id="rId5"/>
    <p:sldId id="1855" r:id="rId6"/>
    <p:sldId id="1856" r:id="rId7"/>
    <p:sldId id="1857" r:id="rId8"/>
    <p:sldId id="296" r:id="rId9"/>
    <p:sldId id="295" r:id="rId10"/>
    <p:sldId id="1859" r:id="rId11"/>
    <p:sldId id="1860" r:id="rId12"/>
    <p:sldId id="349" r:id="rId13"/>
    <p:sldId id="351" r:id="rId14"/>
    <p:sldId id="1849" r:id="rId15"/>
    <p:sldId id="1858" r:id="rId16"/>
    <p:sldId id="1823" r:id="rId17"/>
    <p:sldId id="1861" r:id="rId18"/>
    <p:sldId id="1862" r:id="rId19"/>
    <p:sldId id="1863" r:id="rId20"/>
    <p:sldId id="1848" r:id="rId21"/>
    <p:sldId id="1847" r:id="rId22"/>
    <p:sldId id="1864" r:id="rId23"/>
    <p:sldId id="645" r:id="rId24"/>
    <p:sldId id="646" r:id="rId25"/>
    <p:sldId id="647" r:id="rId26"/>
    <p:sldId id="657" r:id="rId27"/>
    <p:sldId id="648" r:id="rId28"/>
    <p:sldId id="649" r:id="rId29"/>
    <p:sldId id="650" r:id="rId30"/>
    <p:sldId id="658" r:id="rId31"/>
    <p:sldId id="1838" r:id="rId32"/>
  </p:sldIdLst>
  <p:sldSz cx="12601575" cy="6858000"/>
  <p:notesSz cx="68119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9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F0"/>
    <a:srgbClr val="FBFBFB"/>
    <a:srgbClr val="D73C00"/>
    <a:srgbClr val="ECECEC"/>
    <a:srgbClr val="CBE7FF"/>
    <a:srgbClr val="F5F5F5"/>
    <a:srgbClr val="01A8E2"/>
    <a:srgbClr val="FEA402"/>
    <a:srgbClr val="99FF66"/>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6" autoAdjust="0"/>
    <p:restoredTop sz="96053" autoAdjust="0"/>
  </p:normalViewPr>
  <p:slideViewPr>
    <p:cSldViewPr>
      <p:cViewPr varScale="1">
        <p:scale>
          <a:sx n="129" d="100"/>
          <a:sy n="129" d="100"/>
        </p:scale>
        <p:origin x="232" y="192"/>
      </p:cViewPr>
      <p:guideLst>
        <p:guide orient="horz" pos="2160"/>
        <p:guide pos="39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851"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8536" y="0"/>
            <a:ext cx="2951851" cy="497126"/>
          </a:xfrm>
          <a:prstGeom prst="rect">
            <a:avLst/>
          </a:prstGeom>
        </p:spPr>
        <p:txBody>
          <a:bodyPr vert="horz" lIns="91440" tIns="45720" rIns="91440" bIns="45720" rtlCol="0"/>
          <a:lstStyle>
            <a:lvl1pPr algn="r">
              <a:defRPr sz="1200"/>
            </a:lvl1pPr>
          </a:lstStyle>
          <a:p>
            <a:fld id="{9B0753C0-FCFD-4B93-9800-1F66D8D090D8}" type="datetimeFigureOut">
              <a:rPr lang="zh-CN" altLang="en-US" smtClean="0"/>
              <a:t>2019/6/17</a:t>
            </a:fld>
            <a:endParaRPr lang="zh-CN" altLang="en-US"/>
          </a:p>
        </p:txBody>
      </p:sp>
      <p:sp>
        <p:nvSpPr>
          <p:cNvPr id="4" name="页脚占位符 3"/>
          <p:cNvSpPr>
            <a:spLocks noGrp="1"/>
          </p:cNvSpPr>
          <p:nvPr>
            <p:ph type="ftr" sz="quarter" idx="2"/>
          </p:nvPr>
        </p:nvSpPr>
        <p:spPr>
          <a:xfrm>
            <a:off x="0" y="9443662"/>
            <a:ext cx="2951851" cy="49712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536" y="9443662"/>
            <a:ext cx="2951851" cy="497126"/>
          </a:xfrm>
          <a:prstGeom prst="rect">
            <a:avLst/>
          </a:prstGeom>
        </p:spPr>
        <p:txBody>
          <a:bodyPr vert="horz" lIns="91440" tIns="45720" rIns="91440" bIns="45720" rtlCol="0" anchor="b"/>
          <a:lstStyle>
            <a:lvl1pPr algn="r">
              <a:defRPr sz="1200"/>
            </a:lvl1pPr>
          </a:lstStyle>
          <a:p>
            <a:fld id="{F965224E-F3B1-4ED1-A6EB-052E1F8D26DE}" type="slidenum">
              <a:rPr lang="zh-CN" altLang="en-US" smtClean="0"/>
              <a:t>‹#›</a:t>
            </a:fld>
            <a:endParaRPr lang="zh-CN" altLang="en-US"/>
          </a:p>
        </p:txBody>
      </p:sp>
    </p:spTree>
    <p:extLst>
      <p:ext uri="{BB962C8B-B14F-4D97-AF65-F5344CB8AC3E}">
        <p14:creationId xmlns:p14="http://schemas.microsoft.com/office/powerpoint/2010/main" val="781047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851"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8536" y="0"/>
            <a:ext cx="2951851" cy="497126"/>
          </a:xfrm>
          <a:prstGeom prst="rect">
            <a:avLst/>
          </a:prstGeom>
        </p:spPr>
        <p:txBody>
          <a:bodyPr vert="horz" lIns="91440" tIns="45720" rIns="91440" bIns="45720" rtlCol="0"/>
          <a:lstStyle>
            <a:lvl1pPr algn="r">
              <a:defRPr sz="1200"/>
            </a:lvl1pPr>
          </a:lstStyle>
          <a:p>
            <a:fld id="{2F18C34A-C47D-4EE7-9DAA-40D67D0F5D1D}"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17463" y="746125"/>
            <a:ext cx="6846888"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197" y="4722694"/>
            <a:ext cx="5449570" cy="447413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51851"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8536" y="9443662"/>
            <a:ext cx="2951851" cy="497126"/>
          </a:xfrm>
          <a:prstGeom prst="rect">
            <a:avLst/>
          </a:prstGeom>
        </p:spPr>
        <p:txBody>
          <a:bodyPr vert="horz" lIns="91440" tIns="45720" rIns="91440" bIns="45720" rtlCol="0" anchor="b"/>
          <a:lstStyle>
            <a:lvl1pPr algn="r">
              <a:defRPr sz="1200"/>
            </a:lvl1pPr>
          </a:lstStyle>
          <a:p>
            <a:fld id="{859641BC-16A2-468E-86AA-0E8DF8DE9BC4}" type="slidenum">
              <a:rPr lang="zh-CN" altLang="en-US" smtClean="0"/>
              <a:t>‹#›</a:t>
            </a:fld>
            <a:endParaRPr lang="zh-CN" altLang="en-US"/>
          </a:p>
        </p:txBody>
      </p:sp>
    </p:spTree>
    <p:extLst>
      <p:ext uri="{BB962C8B-B14F-4D97-AF65-F5344CB8AC3E}">
        <p14:creationId xmlns:p14="http://schemas.microsoft.com/office/powerpoint/2010/main" val="320118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2</a:t>
            </a:fld>
            <a:endParaRPr lang="zh-CN" altLang="en-US"/>
          </a:p>
        </p:txBody>
      </p:sp>
    </p:spTree>
    <p:extLst>
      <p:ext uri="{BB962C8B-B14F-4D97-AF65-F5344CB8AC3E}">
        <p14:creationId xmlns:p14="http://schemas.microsoft.com/office/powerpoint/2010/main" val="2735040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16</a:t>
            </a:fld>
            <a:endParaRPr lang="zh-CN" altLang="en-US"/>
          </a:p>
        </p:txBody>
      </p:sp>
    </p:spTree>
    <p:extLst>
      <p:ext uri="{BB962C8B-B14F-4D97-AF65-F5344CB8AC3E}">
        <p14:creationId xmlns:p14="http://schemas.microsoft.com/office/powerpoint/2010/main" val="16068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17</a:t>
            </a:fld>
            <a:endParaRPr lang="zh-CN" altLang="en-US"/>
          </a:p>
        </p:txBody>
      </p:sp>
    </p:spTree>
    <p:extLst>
      <p:ext uri="{BB962C8B-B14F-4D97-AF65-F5344CB8AC3E}">
        <p14:creationId xmlns:p14="http://schemas.microsoft.com/office/powerpoint/2010/main" val="2085586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18</a:t>
            </a:fld>
            <a:endParaRPr lang="zh-CN" altLang="en-US"/>
          </a:p>
        </p:txBody>
      </p:sp>
    </p:spTree>
    <p:extLst>
      <p:ext uri="{BB962C8B-B14F-4D97-AF65-F5344CB8AC3E}">
        <p14:creationId xmlns:p14="http://schemas.microsoft.com/office/powerpoint/2010/main" val="213920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19</a:t>
            </a:fld>
            <a:endParaRPr lang="zh-CN" altLang="en-US"/>
          </a:p>
        </p:txBody>
      </p:sp>
    </p:spTree>
    <p:extLst>
      <p:ext uri="{BB962C8B-B14F-4D97-AF65-F5344CB8AC3E}">
        <p14:creationId xmlns:p14="http://schemas.microsoft.com/office/powerpoint/2010/main" val="2678732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20</a:t>
            </a:fld>
            <a:endParaRPr lang="zh-CN" altLang="en-US"/>
          </a:p>
        </p:txBody>
      </p:sp>
    </p:spTree>
    <p:extLst>
      <p:ext uri="{BB962C8B-B14F-4D97-AF65-F5344CB8AC3E}">
        <p14:creationId xmlns:p14="http://schemas.microsoft.com/office/powerpoint/2010/main" val="3054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现有业务和即将接入的业务中会面临的风险类型</a:t>
            </a:r>
          </a:p>
        </p:txBody>
      </p:sp>
      <p:sp>
        <p:nvSpPr>
          <p:cNvPr id="4" name="幻灯片编号占位符 3"/>
          <p:cNvSpPr>
            <a:spLocks noGrp="1"/>
          </p:cNvSpPr>
          <p:nvPr>
            <p:ph type="sldNum" sz="quarter" idx="10"/>
          </p:nvPr>
        </p:nvSpPr>
        <p:spPr/>
        <p:txBody>
          <a:bodyPr/>
          <a:lstStyle/>
          <a:p>
            <a:fld id="{5B12FB25-A28B-4188-A38F-313532E113AC}" type="slidenum">
              <a:rPr lang="zh-CN" altLang="en-US" smtClean="0"/>
              <a:t>21</a:t>
            </a:fld>
            <a:endParaRPr lang="zh-CN" altLang="en-US"/>
          </a:p>
        </p:txBody>
      </p:sp>
    </p:spTree>
    <p:extLst>
      <p:ext uri="{BB962C8B-B14F-4D97-AF65-F5344CB8AC3E}">
        <p14:creationId xmlns:p14="http://schemas.microsoft.com/office/powerpoint/2010/main" val="241909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12FB25-A28B-4188-A38F-313532E113AC}" type="slidenum">
              <a:rPr lang="zh-CN" altLang="en-US" smtClean="0"/>
              <a:t>22</a:t>
            </a:fld>
            <a:endParaRPr lang="zh-CN" altLang="en-US"/>
          </a:p>
        </p:txBody>
      </p:sp>
    </p:spTree>
    <p:extLst>
      <p:ext uri="{BB962C8B-B14F-4D97-AF65-F5344CB8AC3E}">
        <p14:creationId xmlns:p14="http://schemas.microsoft.com/office/powerpoint/2010/main" val="2125834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我们对整个集成过程做了抽象，汇总到这张表格中</a:t>
            </a:r>
            <a:endParaRPr kumimoji="1" lang="en-US" altLang="zh-CN" dirty="0"/>
          </a:p>
          <a:p>
            <a:r>
              <a:rPr kumimoji="1" lang="zh-CN" altLang="en-US" dirty="0"/>
              <a:t>不是所有的都会集成，根据具体的情况来决定哪些场景下集成</a:t>
            </a:r>
          </a:p>
        </p:txBody>
      </p:sp>
      <p:sp>
        <p:nvSpPr>
          <p:cNvPr id="4" name="幻灯片编号占位符 3"/>
          <p:cNvSpPr>
            <a:spLocks noGrp="1"/>
          </p:cNvSpPr>
          <p:nvPr>
            <p:ph type="sldNum" sz="quarter" idx="10"/>
          </p:nvPr>
        </p:nvSpPr>
        <p:spPr/>
        <p:txBody>
          <a:bodyPr/>
          <a:lstStyle/>
          <a:p>
            <a:fld id="{0D9CB3E6-5EF9-4976-9EE9-07F338434BA6}" type="slidenum">
              <a:rPr lang="en-US" smtClean="0"/>
              <a:t>23</a:t>
            </a:fld>
            <a:endParaRPr lang="en-US"/>
          </a:p>
        </p:txBody>
      </p:sp>
    </p:spTree>
    <p:extLst>
      <p:ext uri="{BB962C8B-B14F-4D97-AF65-F5344CB8AC3E}">
        <p14:creationId xmlns:p14="http://schemas.microsoft.com/office/powerpoint/2010/main" val="3070666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描述</a:t>
            </a:r>
            <a:r>
              <a:rPr kumimoji="1" lang="en-US" altLang="zh-CN" dirty="0"/>
              <a:t>global</a:t>
            </a:r>
            <a:r>
              <a:rPr kumimoji="1" lang="zh-CN" altLang="en-US" dirty="0"/>
              <a:t>和</a:t>
            </a:r>
            <a:r>
              <a:rPr kumimoji="1" lang="en-US" altLang="zh-CN" dirty="0"/>
              <a:t>local</a:t>
            </a:r>
            <a:r>
              <a:rPr kumimoji="1" lang="zh-CN" altLang="en-US" dirty="0"/>
              <a:t>的角色、分工、关系以及价值</a:t>
            </a:r>
          </a:p>
          <a:p>
            <a:endParaRPr kumimoji="1" lang="zh-CN" altLang="en-US" dirty="0"/>
          </a:p>
        </p:txBody>
      </p:sp>
      <p:sp>
        <p:nvSpPr>
          <p:cNvPr id="4" name="幻灯片编号占位符 3"/>
          <p:cNvSpPr>
            <a:spLocks noGrp="1"/>
          </p:cNvSpPr>
          <p:nvPr>
            <p:ph type="sldNum" sz="quarter" idx="10"/>
          </p:nvPr>
        </p:nvSpPr>
        <p:spPr/>
        <p:txBody>
          <a:bodyPr/>
          <a:lstStyle/>
          <a:p>
            <a:fld id="{0D9CB3E6-5EF9-4976-9EE9-07F338434BA6}" type="slidenum">
              <a:rPr lang="en-US" smtClean="0"/>
              <a:t>24</a:t>
            </a:fld>
            <a:endParaRPr lang="en-US"/>
          </a:p>
        </p:txBody>
      </p:sp>
    </p:spTree>
    <p:extLst>
      <p:ext uri="{BB962C8B-B14F-4D97-AF65-F5344CB8AC3E}">
        <p14:creationId xmlns:p14="http://schemas.microsoft.com/office/powerpoint/2010/main" val="1655943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产品架构及功能模块</a:t>
            </a:r>
            <a:endParaRPr kumimoji="1" lang="en-US" altLang="zh-CN" dirty="0"/>
          </a:p>
        </p:txBody>
      </p:sp>
      <p:sp>
        <p:nvSpPr>
          <p:cNvPr id="4" name="幻灯片编号占位符 3"/>
          <p:cNvSpPr>
            <a:spLocks noGrp="1"/>
          </p:cNvSpPr>
          <p:nvPr>
            <p:ph type="sldNum" sz="quarter" idx="10"/>
          </p:nvPr>
        </p:nvSpPr>
        <p:spPr/>
        <p:txBody>
          <a:bodyPr/>
          <a:lstStyle/>
          <a:p>
            <a:fld id="{5B12FB25-A28B-4188-A38F-313532E113AC}" type="slidenum">
              <a:rPr lang="zh-CN" altLang="en-US" smtClean="0"/>
              <a:t>25</a:t>
            </a:fld>
            <a:endParaRPr lang="zh-CN" altLang="en-US"/>
          </a:p>
        </p:txBody>
      </p:sp>
    </p:spTree>
    <p:extLst>
      <p:ext uri="{BB962C8B-B14F-4D97-AF65-F5344CB8AC3E}">
        <p14:creationId xmlns:p14="http://schemas.microsoft.com/office/powerpoint/2010/main" val="284521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3</a:t>
            </a:fld>
            <a:endParaRPr lang="zh-CN" altLang="en-US"/>
          </a:p>
        </p:txBody>
      </p:sp>
    </p:spTree>
    <p:extLst>
      <p:ext uri="{BB962C8B-B14F-4D97-AF65-F5344CB8AC3E}">
        <p14:creationId xmlns:p14="http://schemas.microsoft.com/office/powerpoint/2010/main" val="2064341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93725" y="1143000"/>
            <a:ext cx="5670550" cy="3086100"/>
          </a:xfrm>
        </p:spPr>
      </p:sp>
      <p:sp>
        <p:nvSpPr>
          <p:cNvPr id="3" name="备注占位符 2"/>
          <p:cNvSpPr>
            <a:spLocks noGrp="1"/>
          </p:cNvSpPr>
          <p:nvPr>
            <p:ph type="body" idx="1"/>
          </p:nvPr>
        </p:nvSpPr>
        <p:spPr/>
        <p:txBody>
          <a:bodyPr/>
          <a:lstStyle/>
          <a:p>
            <a:r>
              <a:rPr kumimoji="1" lang="en-US" altLang="en-US" dirty="0"/>
              <a:t>事件标准化处理完成后做与分流</a:t>
            </a:r>
          </a:p>
          <a:p>
            <a:endParaRPr kumimoji="1" lang="en-US" altLang="zh-CN" dirty="0"/>
          </a:p>
          <a:p>
            <a:r>
              <a:rPr kumimoji="1" lang="zh-CN" altLang="en-US" dirty="0"/>
              <a:t>变量预计算：</a:t>
            </a:r>
            <a:endParaRPr kumimoji="1" lang="en-US" altLang="zh-CN" dirty="0"/>
          </a:p>
          <a:p>
            <a:r>
              <a:rPr kumimoji="1" lang="en-US" altLang="zh-CN" dirty="0"/>
              <a:t>Global</a:t>
            </a:r>
            <a:r>
              <a:rPr kumimoji="1" lang="zh-CN" altLang="en-US" dirty="0"/>
              <a:t>：</a:t>
            </a:r>
            <a:r>
              <a:rPr kumimoji="1" lang="en-US" altLang="zh-CN" dirty="0"/>
              <a:t>T1</a:t>
            </a:r>
            <a:r>
              <a:rPr kumimoji="1" lang="zh-CN" altLang="en-US" dirty="0"/>
              <a:t>、</a:t>
            </a:r>
            <a:r>
              <a:rPr kumimoji="1" lang="en-US" altLang="zh-CN" dirty="0"/>
              <a:t>T2</a:t>
            </a:r>
            <a:r>
              <a:rPr kumimoji="1" lang="zh-CN" altLang="en-US" dirty="0"/>
              <a:t>识别树、</a:t>
            </a:r>
            <a:r>
              <a:rPr kumimoji="1" lang="en-US" altLang="zh-CN" dirty="0"/>
              <a:t>T2profile</a:t>
            </a:r>
            <a:r>
              <a:rPr kumimoji="1" lang="zh-CN" altLang="en-US" dirty="0"/>
              <a:t>、</a:t>
            </a:r>
            <a:r>
              <a:rPr kumimoji="1" lang="en-US" altLang="zh-CN" dirty="0"/>
              <a:t>T2</a:t>
            </a:r>
            <a:r>
              <a:rPr kumimoji="1" lang="zh-CN" altLang="en-US" dirty="0"/>
              <a:t>决策树</a:t>
            </a:r>
            <a:endParaRPr kumimoji="1" lang="en-US" altLang="zh-CN" dirty="0"/>
          </a:p>
          <a:p>
            <a:r>
              <a:rPr kumimoji="1" lang="en-US" altLang="zh-CN" dirty="0"/>
              <a:t>Local</a:t>
            </a:r>
            <a:r>
              <a:rPr kumimoji="1" lang="zh-CN" altLang="en-US" dirty="0"/>
              <a:t>：</a:t>
            </a:r>
            <a:r>
              <a:rPr kumimoji="1" lang="en-US" altLang="zh-CN" dirty="0" err="1"/>
              <a:t>Tn</a:t>
            </a:r>
            <a:r>
              <a:rPr kumimoji="1" lang="zh-CN" altLang="en-US" dirty="0"/>
              <a:t>识别树、</a:t>
            </a:r>
            <a:r>
              <a:rPr kumimoji="1" lang="en-US" altLang="zh-CN" dirty="0" err="1"/>
              <a:t>Tn</a:t>
            </a:r>
            <a:r>
              <a:rPr kumimoji="1" lang="zh-CN" altLang="en-US" dirty="0"/>
              <a:t> </a:t>
            </a:r>
            <a:r>
              <a:rPr kumimoji="1" lang="en-US" altLang="zh-CN" dirty="0"/>
              <a:t>profile</a:t>
            </a:r>
          </a:p>
          <a:p>
            <a:endParaRPr kumimoji="1" lang="en-US" altLang="zh-CN" dirty="0"/>
          </a:p>
          <a:p>
            <a:r>
              <a:rPr kumimoji="1" lang="zh-CN" altLang="en-US" dirty="0"/>
              <a:t>变量计算：</a:t>
            </a:r>
            <a:endParaRPr kumimoji="1" lang="en-US" altLang="zh-CN" dirty="0"/>
          </a:p>
          <a:p>
            <a:r>
              <a:rPr kumimoji="1" lang="zh-CN" altLang="en-US" dirty="0"/>
              <a:t>预计算没有统计到的变量会在跑规则的时候进行计算</a:t>
            </a:r>
            <a:endParaRPr kumimoji="1" lang="en-US" altLang="zh-CN" dirty="0"/>
          </a:p>
          <a:p>
            <a:endParaRPr kumimoji="1" lang="en-US" altLang="zh-CN" dirty="0"/>
          </a:p>
          <a:p>
            <a:r>
              <a:rPr kumimoji="1" lang="en-US" altLang="zh-CN" dirty="0"/>
              <a:t>Global</a:t>
            </a:r>
            <a:r>
              <a:rPr kumimoji="1" lang="zh-CN" altLang="en-US" dirty="0"/>
              <a:t>和</a:t>
            </a:r>
            <a:r>
              <a:rPr kumimoji="1" lang="en-US" altLang="zh-CN" dirty="0"/>
              <a:t>local</a:t>
            </a:r>
            <a:r>
              <a:rPr kumimoji="1" lang="zh-CN" altLang="en-US" dirty="0"/>
              <a:t>是两个</a:t>
            </a:r>
            <a:r>
              <a:rPr kumimoji="1" lang="en-US" altLang="zh-CN" dirty="0"/>
              <a:t>session</a:t>
            </a:r>
            <a:r>
              <a:rPr kumimoji="1" lang="zh-CN" altLang="en-US" dirty="0"/>
              <a:t>，缓存的结果在一个</a:t>
            </a:r>
            <a:r>
              <a:rPr kumimoji="1" lang="en-US" altLang="zh-CN" dirty="0"/>
              <a:t>session</a:t>
            </a:r>
            <a:r>
              <a:rPr kumimoji="1" lang="zh-CN" altLang="en-US" dirty="0"/>
              <a:t>中有效</a:t>
            </a:r>
            <a:endParaRPr kumimoji="1" lang="en-US" altLang="zh-CN" dirty="0"/>
          </a:p>
          <a:p>
            <a:endParaRPr kumimoji="1" lang="en-US" altLang="zh-CN" dirty="0"/>
          </a:p>
          <a:p>
            <a:r>
              <a:rPr kumimoji="1" lang="en-US" altLang="zh-CN" dirty="0"/>
              <a:t>Velocity</a:t>
            </a:r>
            <a:r>
              <a:rPr kumimoji="1" lang="zh-CN" altLang="en-US" dirty="0"/>
              <a:t>：</a:t>
            </a:r>
            <a:endParaRPr kumimoji="1" lang="en-US" altLang="zh-CN" dirty="0"/>
          </a:p>
          <a:p>
            <a:r>
              <a:rPr kumimoji="1" lang="zh-CN" altLang="en-US" dirty="0"/>
              <a:t>只要有变量计算的地方都可能有</a:t>
            </a:r>
            <a:r>
              <a:rPr kumimoji="1" lang="en-US" altLang="zh-CN" dirty="0"/>
              <a:t>velocity</a:t>
            </a:r>
            <a:r>
              <a:rPr kumimoji="1" lang="zh-CN" altLang="en-US" dirty="0"/>
              <a:t>计算</a:t>
            </a:r>
            <a:endParaRPr kumimoji="1" lang="en-US" altLang="zh-CN" dirty="0"/>
          </a:p>
          <a:p>
            <a:r>
              <a:rPr kumimoji="1" lang="zh-CN" altLang="en-US" dirty="0"/>
              <a:t>基于分析结果的累积，是在分析完成之后进行累积</a:t>
            </a:r>
            <a:endParaRPr kumimoji="1" lang="en-US" altLang="zh-CN" dirty="0"/>
          </a:p>
          <a:p>
            <a:endParaRPr kumimoji="1" lang="en-US" altLang="zh-CN" dirty="0"/>
          </a:p>
          <a:p>
            <a:r>
              <a:rPr kumimoji="1" lang="zh-CN" altLang="en-US" dirty="0"/>
              <a:t>事件处理完成之后进行域分流</a:t>
            </a:r>
          </a:p>
        </p:txBody>
      </p:sp>
      <p:sp>
        <p:nvSpPr>
          <p:cNvPr id="4" name="幻灯片编号占位符 3"/>
          <p:cNvSpPr>
            <a:spLocks noGrp="1"/>
          </p:cNvSpPr>
          <p:nvPr>
            <p:ph type="sldNum" sz="quarter" idx="10"/>
          </p:nvPr>
        </p:nvSpPr>
        <p:spPr/>
        <p:txBody>
          <a:bodyPr/>
          <a:lstStyle/>
          <a:p>
            <a:fld id="{0C5FDE42-D96C-4191-81A2-284D3DC5B60D}" type="slidenum">
              <a:rPr lang="zh-CN" altLang="en-US" smtClean="0"/>
              <a:t>26</a:t>
            </a:fld>
            <a:endParaRPr lang="zh-CN" altLang="en-US"/>
          </a:p>
        </p:txBody>
      </p:sp>
    </p:spTree>
    <p:extLst>
      <p:ext uri="{BB962C8B-B14F-4D97-AF65-F5344CB8AC3E}">
        <p14:creationId xmlns:p14="http://schemas.microsoft.com/office/powerpoint/2010/main" val="3569685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93725" y="1143000"/>
            <a:ext cx="5670550" cy="3086100"/>
          </a:xfrm>
        </p:spPr>
      </p:sp>
      <p:sp>
        <p:nvSpPr>
          <p:cNvPr id="3" name="备注占位符 2"/>
          <p:cNvSpPr>
            <a:spLocks noGrp="1"/>
          </p:cNvSpPr>
          <p:nvPr>
            <p:ph type="body" idx="1"/>
          </p:nvPr>
        </p:nvSpPr>
        <p:spPr/>
        <p:txBody>
          <a:bodyPr/>
          <a:lstStyle/>
          <a:p>
            <a:endParaRPr kumimoji="1" lang="en-US" altLang="en-US" dirty="0"/>
          </a:p>
        </p:txBody>
      </p:sp>
      <p:sp>
        <p:nvSpPr>
          <p:cNvPr id="4" name="幻灯片编号占位符 3"/>
          <p:cNvSpPr>
            <a:spLocks noGrp="1"/>
          </p:cNvSpPr>
          <p:nvPr>
            <p:ph type="sldNum" sz="quarter" idx="10"/>
          </p:nvPr>
        </p:nvSpPr>
        <p:spPr/>
        <p:txBody>
          <a:bodyPr/>
          <a:lstStyle/>
          <a:p>
            <a:fld id="{0C5FDE42-D96C-4191-81A2-284D3DC5B60D}" type="slidenum">
              <a:rPr lang="zh-CN" altLang="en-US" smtClean="0"/>
              <a:t>27</a:t>
            </a:fld>
            <a:endParaRPr lang="zh-CN" altLang="en-US"/>
          </a:p>
        </p:txBody>
      </p:sp>
    </p:spTree>
    <p:extLst>
      <p:ext uri="{BB962C8B-B14F-4D97-AF65-F5344CB8AC3E}">
        <p14:creationId xmlns:p14="http://schemas.microsoft.com/office/powerpoint/2010/main" val="3561395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93725" y="1143000"/>
            <a:ext cx="5670550" cy="3086100"/>
          </a:xfrm>
        </p:spPr>
      </p:sp>
      <p:sp>
        <p:nvSpPr>
          <p:cNvPr id="3" name="备注占位符 2"/>
          <p:cNvSpPr>
            <a:spLocks noGrp="1"/>
          </p:cNvSpPr>
          <p:nvPr>
            <p:ph type="body" idx="1"/>
          </p:nvPr>
        </p:nvSpPr>
        <p:spPr/>
        <p:txBody>
          <a:bodyPr/>
          <a:lstStyle/>
          <a:p>
            <a:r>
              <a:rPr kumimoji="1" lang="zh-CN" altLang="en-US" dirty="0"/>
              <a:t>描述现在可以提供什么产品能力：</a:t>
            </a:r>
            <a:endParaRPr kumimoji="1" lang="en-US" altLang="zh-CN" dirty="0"/>
          </a:p>
          <a:p>
            <a:r>
              <a:rPr kumimoji="1" lang="zh-CN" altLang="en-US" dirty="0"/>
              <a:t>变量打包发布上传</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策略配置</a:t>
            </a:r>
            <a:endParaRPr kumimoji="1" lang="en-US" altLang="zh-CN" dirty="0"/>
          </a:p>
          <a:p>
            <a:r>
              <a:rPr kumimoji="1" lang="zh-CN" altLang="en-US" dirty="0"/>
              <a:t>策略生命周期</a:t>
            </a:r>
            <a:endParaRPr kumimoji="1" lang="en-US" altLang="zh-CN" dirty="0"/>
          </a:p>
          <a:p>
            <a:r>
              <a:rPr kumimoji="1" lang="zh-CN" altLang="en-US" dirty="0"/>
              <a:t>名单配置的能力（几类名单）</a:t>
            </a:r>
            <a:endParaRPr kumimoji="1" lang="en-US" altLang="zh-CN" dirty="0"/>
          </a:p>
          <a:p>
            <a:endParaRPr kumimoji="1" lang="en-US" altLang="en-US" dirty="0"/>
          </a:p>
        </p:txBody>
      </p:sp>
      <p:sp>
        <p:nvSpPr>
          <p:cNvPr id="4" name="幻灯片编号占位符 3"/>
          <p:cNvSpPr>
            <a:spLocks noGrp="1"/>
          </p:cNvSpPr>
          <p:nvPr>
            <p:ph type="sldNum" sz="quarter" idx="10"/>
          </p:nvPr>
        </p:nvSpPr>
        <p:spPr/>
        <p:txBody>
          <a:bodyPr/>
          <a:lstStyle/>
          <a:p>
            <a:fld id="{0C5FDE42-D96C-4191-81A2-284D3DC5B60D}" type="slidenum">
              <a:rPr lang="zh-CN" altLang="en-US" smtClean="0"/>
              <a:t>28</a:t>
            </a:fld>
            <a:endParaRPr lang="zh-CN" altLang="en-US"/>
          </a:p>
        </p:txBody>
      </p:sp>
    </p:spTree>
    <p:extLst>
      <p:ext uri="{BB962C8B-B14F-4D97-AF65-F5344CB8AC3E}">
        <p14:creationId xmlns:p14="http://schemas.microsoft.com/office/powerpoint/2010/main" val="7022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4</a:t>
            </a:fld>
            <a:endParaRPr lang="zh-CN" altLang="en-US"/>
          </a:p>
        </p:txBody>
      </p:sp>
    </p:spTree>
    <p:extLst>
      <p:ext uri="{BB962C8B-B14F-4D97-AF65-F5344CB8AC3E}">
        <p14:creationId xmlns:p14="http://schemas.microsoft.com/office/powerpoint/2010/main" val="306958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5</a:t>
            </a:fld>
            <a:endParaRPr lang="zh-CN" altLang="en-US"/>
          </a:p>
        </p:txBody>
      </p:sp>
    </p:spTree>
    <p:extLst>
      <p:ext uri="{BB962C8B-B14F-4D97-AF65-F5344CB8AC3E}">
        <p14:creationId xmlns:p14="http://schemas.microsoft.com/office/powerpoint/2010/main" val="72503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8</a:t>
            </a:fld>
            <a:endParaRPr lang="zh-CN" altLang="en-US"/>
          </a:p>
        </p:txBody>
      </p:sp>
    </p:spTree>
    <p:extLst>
      <p:ext uri="{BB962C8B-B14F-4D97-AF65-F5344CB8AC3E}">
        <p14:creationId xmlns:p14="http://schemas.microsoft.com/office/powerpoint/2010/main" val="295310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9</a:t>
            </a:fld>
            <a:endParaRPr lang="zh-CN" altLang="en-US"/>
          </a:p>
        </p:txBody>
      </p:sp>
    </p:spTree>
    <p:extLst>
      <p:ext uri="{BB962C8B-B14F-4D97-AF65-F5344CB8AC3E}">
        <p14:creationId xmlns:p14="http://schemas.microsoft.com/office/powerpoint/2010/main" val="142861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12</a:t>
            </a:fld>
            <a:endParaRPr lang="zh-CN" altLang="en-US"/>
          </a:p>
        </p:txBody>
      </p:sp>
    </p:spTree>
    <p:extLst>
      <p:ext uri="{BB962C8B-B14F-4D97-AF65-F5344CB8AC3E}">
        <p14:creationId xmlns:p14="http://schemas.microsoft.com/office/powerpoint/2010/main" val="181179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14</a:t>
            </a:fld>
            <a:endParaRPr lang="zh-CN" altLang="en-US"/>
          </a:p>
        </p:txBody>
      </p:sp>
    </p:spTree>
    <p:extLst>
      <p:ext uri="{BB962C8B-B14F-4D97-AF65-F5344CB8AC3E}">
        <p14:creationId xmlns:p14="http://schemas.microsoft.com/office/powerpoint/2010/main" val="384186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r>
              <a:rPr lang="en-US" altLang="zh-CN" sz="1200" dirty="0">
                <a:solidFill>
                  <a:srgbClr val="0D1A26"/>
                </a:solidFill>
                <a:latin typeface="Segoe UI" charset="0"/>
              </a:rPr>
              <a:t>The financial-level distributed middleware, which is based on Scalable Open Financial Architecture Boot (hereinafter, </a:t>
            </a:r>
            <a:r>
              <a:rPr lang="en-US" altLang="zh-CN" sz="1200" dirty="0" err="1">
                <a:solidFill>
                  <a:srgbClr val="0D1A26"/>
                </a:solidFill>
                <a:latin typeface="Segoe UI" charset="0"/>
              </a:rPr>
              <a:t>SOFABoot</a:t>
            </a:r>
            <a:r>
              <a:rPr lang="en-US" altLang="zh-CN" sz="1200" dirty="0">
                <a:solidFill>
                  <a:srgbClr val="0D1A26"/>
                </a:solidFill>
                <a:latin typeface="Segoe UI" charset="0"/>
              </a:rPr>
              <a:t>) light-weight service framework and compatible with Spring Boot, Spring Cloud and </a:t>
            </a:r>
            <a:r>
              <a:rPr lang="en-US" altLang="zh-CN" sz="1200" dirty="0" err="1">
                <a:solidFill>
                  <a:srgbClr val="0D1A26"/>
                </a:solidFill>
                <a:latin typeface="Segoe UI" charset="0"/>
              </a:rPr>
              <a:t>Dubbo</a:t>
            </a:r>
            <a:r>
              <a:rPr lang="en-US" altLang="zh-CN" sz="1200" dirty="0">
                <a:solidFill>
                  <a:srgbClr val="0D1A26"/>
                </a:solidFill>
                <a:latin typeface="Segoe UI" charset="0"/>
              </a:rPr>
              <a:t> projects, provides SOFA Application Center, </a:t>
            </a:r>
            <a:r>
              <a:rPr lang="en-US" altLang="zh-CN" sz="1200" dirty="0" err="1">
                <a:solidFill>
                  <a:srgbClr val="0D1A26"/>
                </a:solidFill>
                <a:latin typeface="Segoe UI" charset="0"/>
              </a:rPr>
              <a:t>Microservices</a:t>
            </a:r>
            <a:r>
              <a:rPr lang="en-US" altLang="zh-CN" sz="1200" dirty="0">
                <a:solidFill>
                  <a:srgbClr val="0D1A26"/>
                </a:solidFill>
                <a:latin typeface="Segoe UI" charset="0"/>
              </a:rPr>
              <a:t>, Message Queue, Database Proxy, Distributed System Tracing, Distributed Transaction-</a:t>
            </a:r>
            <a:r>
              <a:rPr lang="en-US" altLang="zh-CN" sz="1200" dirty="0" err="1">
                <a:solidFill>
                  <a:srgbClr val="0D1A26"/>
                </a:solidFill>
                <a:latin typeface="Segoe UI" charset="0"/>
              </a:rPr>
              <a:t>eXtended</a:t>
            </a:r>
            <a:r>
              <a:rPr lang="en-US" altLang="zh-CN" sz="1200" dirty="0">
                <a:solidFill>
                  <a:srgbClr val="0D1A26"/>
                </a:solidFill>
                <a:latin typeface="Segoe UI" charset="0"/>
              </a:rPr>
              <a:t> and other services.</a:t>
            </a: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lang="en-US" altLang="zh-CN" sz="1200" dirty="0">
              <a:solidFill>
                <a:srgbClr val="0D1A26"/>
              </a:solidFill>
              <a:latin typeface="Segoe UI" charset="0"/>
            </a:endParaRPr>
          </a:p>
          <a:p>
            <a:r>
              <a:rPr lang="en-US" altLang="zh-CN" sz="1200" dirty="0">
                <a:solidFill>
                  <a:srgbClr val="0D1A26"/>
                </a:solidFill>
                <a:latin typeface="Segoe UI" charset="0"/>
              </a:rPr>
              <a:t>Features</a:t>
            </a:r>
          </a:p>
          <a:p>
            <a:pPr>
              <a:buFont typeface="Arial" charset="0"/>
              <a:buChar char="•"/>
            </a:pPr>
            <a:r>
              <a:rPr lang="en-US" altLang="zh-CN" sz="1200" b="1" dirty="0">
                <a:solidFill>
                  <a:srgbClr val="0D1A26"/>
                </a:solidFill>
                <a:latin typeface="Segoe UI" charset="0"/>
              </a:rPr>
              <a:t>Out of the box</a:t>
            </a:r>
            <a:r>
              <a:rPr lang="en-US" altLang="zh-CN" sz="1200" dirty="0">
                <a:solidFill>
                  <a:srgbClr val="0D1A26"/>
                </a:solidFill>
                <a:latin typeface="Segoe UI" charset="0"/>
              </a:rPr>
              <a:t>: Provide fully-managed SaaS service, you don’t need to do any deployment and operations.</a:t>
            </a:r>
          </a:p>
          <a:p>
            <a:pPr>
              <a:buFont typeface="Arial" charset="0"/>
              <a:buChar char="•"/>
            </a:pPr>
            <a:r>
              <a:rPr lang="en-US" altLang="zh-CN" sz="1200" b="1" dirty="0">
                <a:solidFill>
                  <a:srgbClr val="0D1A26"/>
                </a:solidFill>
                <a:latin typeface="Segoe UI" charset="0"/>
              </a:rPr>
              <a:t>Stable and reliable</a:t>
            </a:r>
            <a:r>
              <a:rPr lang="en-US" altLang="zh-CN" sz="1200" dirty="0">
                <a:solidFill>
                  <a:srgbClr val="0D1A26"/>
                </a:solidFill>
                <a:latin typeface="Segoe UI" charset="0"/>
              </a:rPr>
              <a:t>: Have undergone the production validation of </a:t>
            </a:r>
            <a:r>
              <a:rPr lang="en-US" altLang="zh-CN" sz="1200" dirty="0" err="1">
                <a:solidFill>
                  <a:srgbClr val="0D1A26"/>
                </a:solidFill>
                <a:latin typeface="Segoe UI" charset="0"/>
              </a:rPr>
              <a:t>AliPay</a:t>
            </a:r>
            <a:r>
              <a:rPr lang="en-US" altLang="zh-CN" sz="1200" dirty="0">
                <a:solidFill>
                  <a:srgbClr val="0D1A26"/>
                </a:solidFill>
                <a:latin typeface="Segoe UI" charset="0"/>
              </a:rPr>
              <a:t>, </a:t>
            </a:r>
            <a:r>
              <a:rPr lang="en-US" altLang="zh-CN" sz="1200" dirty="0" err="1">
                <a:solidFill>
                  <a:srgbClr val="0D1A26"/>
                </a:solidFill>
                <a:latin typeface="Segoe UI" charset="0"/>
              </a:rPr>
              <a:t>MYbank</a:t>
            </a:r>
            <a:r>
              <a:rPr lang="en-US" altLang="zh-CN" sz="1200" dirty="0">
                <a:solidFill>
                  <a:srgbClr val="0D1A26"/>
                </a:solidFill>
                <a:latin typeface="Segoe UI" charset="0"/>
              </a:rPr>
              <a:t> and other financial business systems.</a:t>
            </a:r>
          </a:p>
          <a:p>
            <a:pPr>
              <a:buFont typeface="Arial" charset="0"/>
              <a:buChar char="•"/>
            </a:pPr>
            <a:r>
              <a:rPr lang="en-US" altLang="zh-CN" sz="1200" b="1" dirty="0">
                <a:solidFill>
                  <a:srgbClr val="0D1A26"/>
                </a:solidFill>
                <a:latin typeface="Segoe UI" charset="0"/>
              </a:rPr>
              <a:t>Highly extensible</a:t>
            </a:r>
            <a:r>
              <a:rPr lang="en-US" altLang="zh-CN" sz="1200" dirty="0">
                <a:solidFill>
                  <a:srgbClr val="0D1A26"/>
                </a:solidFill>
                <a:latin typeface="Segoe UI" charset="0"/>
              </a:rPr>
              <a:t>: Support application-level, database-level, data center-level and region-level fast extension.</a:t>
            </a:r>
          </a:p>
          <a:p>
            <a:pPr>
              <a:buFont typeface="Arial" charset="0"/>
              <a:buChar char="•"/>
            </a:pPr>
            <a:r>
              <a:rPr lang="en-US" altLang="zh-CN" sz="1200" b="1" dirty="0">
                <a:solidFill>
                  <a:srgbClr val="0D1A26"/>
                </a:solidFill>
                <a:latin typeface="Segoe UI" charset="0"/>
              </a:rPr>
              <a:t>Strong consistency</a:t>
            </a:r>
            <a:r>
              <a:rPr lang="en-US" altLang="zh-CN" sz="1200" dirty="0">
                <a:solidFill>
                  <a:srgbClr val="0D1A26"/>
                </a:solidFill>
                <a:latin typeface="Segoe UI" charset="0"/>
              </a:rPr>
              <a:t>: Keep data eventually consistent in any exceptional condition, ensuring fund security.</a:t>
            </a:r>
          </a:p>
          <a:p>
            <a:pPr>
              <a:buFont typeface="Arial" charset="0"/>
              <a:buChar char="•"/>
            </a:pPr>
            <a:r>
              <a:rPr lang="en-US" altLang="zh-CN" sz="1200" b="1" dirty="0">
                <a:solidFill>
                  <a:srgbClr val="0D1A26"/>
                </a:solidFill>
                <a:latin typeface="Segoe UI" charset="0"/>
              </a:rPr>
              <a:t>High availability</a:t>
            </a:r>
            <a:r>
              <a:rPr lang="en-US" altLang="zh-CN" sz="1200" dirty="0">
                <a:solidFill>
                  <a:srgbClr val="0D1A26"/>
                </a:solidFill>
                <a:latin typeface="Segoe UI" charset="0"/>
              </a:rPr>
              <a:t>: Provide 99.99%+ availability to ensure that the whole system runs continuously without interruption.</a:t>
            </a:r>
          </a:p>
          <a:p>
            <a:endParaRPr lang="en-US" altLang="zh-CN" sz="1200" dirty="0">
              <a:solidFill>
                <a:srgbClr val="0D1A26"/>
              </a:solidFill>
              <a:latin typeface="Segoe UI" charset="0"/>
            </a:endParaRPr>
          </a:p>
          <a:p>
            <a:r>
              <a:rPr lang="en-US" altLang="zh-CN" sz="1200" dirty="0">
                <a:solidFill>
                  <a:srgbClr val="0D1A26"/>
                </a:solidFill>
                <a:latin typeface="Segoe UI" charset="0"/>
              </a:rPr>
              <a:t>Advantages</a:t>
            </a:r>
          </a:p>
          <a:p>
            <a:pPr>
              <a:buFont typeface="Arial" charset="0"/>
              <a:buChar char="•"/>
            </a:pPr>
            <a:r>
              <a:rPr lang="en-US" altLang="zh-CN" sz="1200" b="1" dirty="0">
                <a:solidFill>
                  <a:srgbClr val="0D1A26"/>
                </a:solidFill>
                <a:latin typeface="Segoe UI" charset="0"/>
              </a:rPr>
              <a:t>Actual reference architecture</a:t>
            </a:r>
            <a:r>
              <a:rPr lang="en-US" altLang="zh-CN" sz="1200" dirty="0">
                <a:solidFill>
                  <a:srgbClr val="0D1A26"/>
                </a:solidFill>
                <a:latin typeface="Segoe UI" charset="0"/>
              </a:rPr>
              <a:t>: Have a complete financial-level distributed reference architecture, and benefit from mature case studies to reduce infrastructure risk and lower trial and error cost.</a:t>
            </a:r>
          </a:p>
          <a:p>
            <a:pPr>
              <a:buFont typeface="Arial" charset="0"/>
              <a:buChar char="•"/>
            </a:pPr>
            <a:r>
              <a:rPr lang="en-US" altLang="zh-CN" sz="1200" b="1" dirty="0">
                <a:solidFill>
                  <a:srgbClr val="0D1A26"/>
                </a:solidFill>
                <a:latin typeface="Segoe UI" charset="0"/>
              </a:rPr>
              <a:t>Verified through rigorous tests</a:t>
            </a:r>
            <a:r>
              <a:rPr lang="en-US" altLang="zh-CN" sz="1200" dirty="0">
                <a:solidFill>
                  <a:srgbClr val="0D1A26"/>
                </a:solidFill>
                <a:latin typeface="Segoe UI" charset="0"/>
              </a:rPr>
              <a:t>: Have experienced 4 generations of architecture evolution, and undergone 8-year “11.11 Shopping Carnival” test, with the peak payment counts in 2017 11.11 Shopping Carnival up to 256,000 TPS, which has refreshed the world payment record.</a:t>
            </a:r>
          </a:p>
          <a:p>
            <a:pPr>
              <a:buFont typeface="Arial" charset="0"/>
              <a:buChar char="•"/>
            </a:pPr>
            <a:r>
              <a:rPr lang="en-US" altLang="zh-CN" sz="1200" b="1" dirty="0">
                <a:solidFill>
                  <a:srgbClr val="0D1A26"/>
                </a:solidFill>
                <a:latin typeface="Segoe UI" charset="0"/>
              </a:rPr>
              <a:t>Rich industrial experience</a:t>
            </a:r>
            <a:r>
              <a:rPr lang="en-US" altLang="zh-CN" sz="1200" dirty="0">
                <a:solidFill>
                  <a:srgbClr val="0D1A26"/>
                </a:solidFill>
                <a:latin typeface="Segoe UI" charset="0"/>
              </a:rPr>
              <a:t>: Have accumulated rich industrial experience and produced mature technical solutions during the distributed architecture reformation of its core capital link.</a:t>
            </a:r>
          </a:p>
          <a:p>
            <a:pPr>
              <a:buFont typeface="Arial" charset="0"/>
              <a:buChar char="•"/>
            </a:pPr>
            <a:r>
              <a:rPr lang="en-US" altLang="zh-CN" sz="1200" b="1" dirty="0">
                <a:solidFill>
                  <a:srgbClr val="0D1A26"/>
                </a:solidFill>
                <a:latin typeface="Segoe UI" charset="0"/>
              </a:rPr>
              <a:t>Full coverage on financial business</a:t>
            </a:r>
            <a:r>
              <a:rPr lang="en-US" altLang="zh-CN" sz="1200" dirty="0">
                <a:solidFill>
                  <a:srgbClr val="0D1A26"/>
                </a:solidFill>
                <a:latin typeface="Segoe UI" charset="0"/>
              </a:rPr>
              <a:t>: Middleware is widely applied in various financial business, such as payment, financial management, funds, insurance, debit and credit, so as to ensure the security of operations concerning hundreds of billions Yuan.</a:t>
            </a:r>
            <a:endParaRPr lang="en-US" altLang="zh-CN" sz="1200" b="0" i="0" dirty="0">
              <a:solidFill>
                <a:srgbClr val="0D1A26"/>
              </a:solidFill>
              <a:effectLst/>
              <a:latin typeface="Segoe UI" charset="0"/>
            </a:endParaRPr>
          </a:p>
          <a:p>
            <a:pPr marL="285750" marR="0" lvl="0" indent="-285750" algn="l" defTabSz="914400" rtl="0" eaLnBrk="1" fontAlgn="auto" latinLnBrk="0" hangingPunct="1">
              <a:lnSpc>
                <a:spcPct val="120000"/>
              </a:lnSpc>
              <a:spcBef>
                <a:spcPts val="0"/>
              </a:spcBef>
              <a:spcAft>
                <a:spcPts val="600"/>
              </a:spcAft>
              <a:buClrTx/>
              <a:buSzTx/>
              <a:buFont typeface="Wingdings" charset="2"/>
              <a:buNone/>
              <a:tabLst/>
              <a:defRPr/>
            </a:pPr>
            <a:endParaRPr kumimoji="1" lang="zh-CN" altLang="en-US" sz="1200" dirty="0"/>
          </a:p>
        </p:txBody>
      </p:sp>
      <p:sp>
        <p:nvSpPr>
          <p:cNvPr id="4" name="幻灯片编号占位符 3"/>
          <p:cNvSpPr>
            <a:spLocks noGrp="1"/>
          </p:cNvSpPr>
          <p:nvPr>
            <p:ph type="sldNum" sz="quarter" idx="10"/>
          </p:nvPr>
        </p:nvSpPr>
        <p:spPr/>
        <p:txBody>
          <a:bodyPr/>
          <a:lstStyle/>
          <a:p>
            <a:fld id="{F2E987CD-4669-4CEC-B3D7-996B49366866}" type="slidenum">
              <a:rPr lang="zh-CN" altLang="en-US" smtClean="0"/>
              <a:t>15</a:t>
            </a:fld>
            <a:endParaRPr lang="zh-CN" altLang="en-US"/>
          </a:p>
        </p:txBody>
      </p:sp>
    </p:spTree>
    <p:extLst>
      <p:ext uri="{BB962C8B-B14F-4D97-AF65-F5344CB8AC3E}">
        <p14:creationId xmlns:p14="http://schemas.microsoft.com/office/powerpoint/2010/main" val="97447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45119" y="2130428"/>
            <a:ext cx="10711339" cy="1470025"/>
          </a:xfrm>
        </p:spPr>
        <p:txBody>
          <a:bodyPr>
            <a:normAutofit/>
          </a:bodyPr>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890238" y="3886200"/>
            <a:ext cx="8821103" cy="175260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36143" y="274641"/>
            <a:ext cx="2835355"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0079" y="274641"/>
            <a:ext cx="8296037"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F3894B-3F89-4F07-AB0F-AD5013FE4DF9}" type="datetime1">
              <a:rPr lang="zh-CN" altLang="en-US" smtClean="0">
                <a:solidFill>
                  <a:prstClr val="black">
                    <a:tint val="75000"/>
                  </a:prstClr>
                </a:solidFill>
              </a:rPr>
              <a:t>2019/6/17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陈龙</a:t>
            </a:r>
            <a:endParaRPr lang="zh-CN" altLang="en-US" dirty="0">
              <a:solidFill>
                <a:prstClr val="black">
                  <a:tint val="75000"/>
                </a:prstClr>
              </a:solidFill>
            </a:endParaRPr>
          </a:p>
        </p:txBody>
      </p:sp>
      <p:sp>
        <p:nvSpPr>
          <p:cNvPr id="4" name="灯片编号占位符 3"/>
          <p:cNvSpPr>
            <a:spLocks noGrp="1"/>
          </p:cNvSpPr>
          <p:nvPr>
            <p:ph type="sldNum" sz="quarter" idx="12"/>
          </p:nvPr>
        </p:nvSpPr>
        <p:spPr>
          <a:xfrm>
            <a:off x="3621415" y="6356365"/>
            <a:ext cx="2940368" cy="365125"/>
          </a:xfrm>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5" name="标题占位符 1"/>
          <p:cNvSpPr>
            <a:spLocks noGrp="1"/>
          </p:cNvSpPr>
          <p:nvPr>
            <p:ph type="title"/>
          </p:nvPr>
        </p:nvSpPr>
        <p:spPr>
          <a:xfrm>
            <a:off x="630079" y="241771"/>
            <a:ext cx="11341418" cy="634082"/>
          </a:xfrm>
          <a:prstGeom prst="rect">
            <a:avLst/>
          </a:prstGeom>
        </p:spPr>
        <p:txBody>
          <a:bodyPr vert="horz" lIns="91440" tIns="45720" rIns="91440" bIns="45720" rtlCol="0" anchor="ctr">
            <a:normAutofit/>
          </a:bodyPr>
          <a:lstStyle>
            <a:lvl1pPr>
              <a:defRPr sz="3200" b="0">
                <a:solidFill>
                  <a:srgbClr val="00B0F0"/>
                </a:solidFill>
              </a:defRPr>
            </a:lvl1pPr>
          </a:lstStyle>
          <a:p>
            <a:r>
              <a:rPr lang="zh-CN" altLang="en-US" dirty="0"/>
              <a:t>单击此处编辑母版标题样式</a:t>
            </a:r>
          </a:p>
        </p:txBody>
      </p:sp>
      <p:sp>
        <p:nvSpPr>
          <p:cNvPr id="6" name="文本占位符 2"/>
          <p:cNvSpPr>
            <a:spLocks noGrp="1"/>
          </p:cNvSpPr>
          <p:nvPr>
            <p:ph idx="1"/>
          </p:nvPr>
        </p:nvSpPr>
        <p:spPr>
          <a:xfrm>
            <a:off x="630079" y="1091884"/>
            <a:ext cx="11341418" cy="500141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5727300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23220" y="1384554"/>
            <a:ext cx="11736390" cy="5127458"/>
          </a:xfrm>
          <a:prstGeom prst="rect">
            <a:avLst/>
          </a:prstGeom>
        </p:spPr>
        <p:txBody>
          <a:bodyPr>
            <a:normAutofit/>
          </a:bodyPr>
          <a:lstStyle>
            <a:lvl1pPr>
              <a:defRPr sz="2701">
                <a:latin typeface="Microsoft YaHei" charset="0"/>
                <a:ea typeface="Microsoft YaHei" charset="0"/>
                <a:cs typeface="Microsoft YaHei" charset="0"/>
              </a:defRPr>
            </a:lvl1pPr>
            <a:lvl2pPr>
              <a:defRPr sz="2400">
                <a:latin typeface="Microsoft YaHei" charset="0"/>
                <a:ea typeface="Microsoft YaHei" charset="0"/>
                <a:cs typeface="Microsoft YaHei" charset="0"/>
              </a:defRPr>
            </a:lvl2pPr>
            <a:lvl3pPr>
              <a:defRPr sz="2200">
                <a:latin typeface="Microsoft YaHei" charset="0"/>
                <a:ea typeface="Microsoft YaHei" charset="0"/>
                <a:cs typeface="Microsoft YaHei" charset="0"/>
              </a:defRPr>
            </a:lvl3pPr>
            <a:lvl4pPr>
              <a:defRPr sz="2000">
                <a:latin typeface="Microsoft YaHei" charset="0"/>
                <a:ea typeface="Microsoft YaHei" charset="0"/>
                <a:cs typeface="Microsoft YaHei" charset="0"/>
              </a:defRPr>
            </a:lvl4pPr>
            <a:lvl5pPr>
              <a:defRPr sz="2000">
                <a:latin typeface="Microsoft YaHei" charset="0"/>
                <a:ea typeface="Microsoft YaHei" charset="0"/>
                <a:cs typeface="Microsoft YaHei" charset="0"/>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14" name="Shape 54"/>
          <p:cNvSpPr/>
          <p:nvPr/>
        </p:nvSpPr>
        <p:spPr>
          <a:xfrm>
            <a:off x="-1" y="1280"/>
            <a:ext cx="12602398" cy="1024138"/>
          </a:xfrm>
          <a:prstGeom prst="rect">
            <a:avLst/>
          </a:prstGeom>
          <a:solidFill>
            <a:srgbClr val="00BEF3"/>
          </a:solidFill>
          <a:ln w="12700">
            <a:miter lim="400000"/>
          </a:ln>
        </p:spPr>
        <p:txBody>
          <a:bodyPr lIns="0" tIns="0" rIns="0" bIns="0" anchor="ctr"/>
          <a:lstStyle/>
          <a:p>
            <a:pPr lvl="0">
              <a:defRPr sz="3200">
                <a:solidFill>
                  <a:srgbClr val="FFFFFF"/>
                </a:solidFill>
              </a:defRPr>
            </a:pPr>
            <a:endParaRPr sz="1600"/>
          </a:p>
        </p:txBody>
      </p:sp>
      <p:sp>
        <p:nvSpPr>
          <p:cNvPr id="15" name="Shape 55"/>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pic>
        <p:nvPicPr>
          <p:cNvPr id="16" name="image3.png"/>
          <p:cNvPicPr/>
          <p:nvPr/>
        </p:nvPicPr>
        <p:blipFill>
          <a:blip r:embed="rId2">
            <a:extLst/>
          </a:blip>
          <a:stretch>
            <a:fillRect/>
          </a:stretch>
        </p:blipFill>
        <p:spPr>
          <a:xfrm>
            <a:off x="11122776" y="323896"/>
            <a:ext cx="1258963" cy="713930"/>
          </a:xfrm>
          <a:prstGeom prst="rect">
            <a:avLst/>
          </a:prstGeom>
          <a:ln w="12700">
            <a:miter lim="400000"/>
          </a:ln>
        </p:spPr>
      </p:pic>
      <p:sp>
        <p:nvSpPr>
          <p:cNvPr id="17" name="Shape 57"/>
          <p:cNvSpPr/>
          <p:nvPr/>
        </p:nvSpPr>
        <p:spPr>
          <a:xfrm>
            <a:off x="425272" y="251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18" name="Shape 61"/>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9" name="Shape 62"/>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0" name="Shape 63"/>
          <p:cNvSpPr/>
          <p:nvPr/>
        </p:nvSpPr>
        <p:spPr>
          <a:xfrm>
            <a:off x="425272" y="251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1" name="Shape 64"/>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2" name="Shape 65"/>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3" name="Shape 66"/>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4" name="Shape 67"/>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5" name="Shape 68"/>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6" name="Shape 69"/>
          <p:cNvSpPr/>
          <p:nvPr/>
        </p:nvSpPr>
        <p:spPr>
          <a:xfrm>
            <a:off x="425272" y="251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7" name="Shape 70"/>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8" name="Shape 71"/>
          <p:cNvSpPr/>
          <p:nvPr/>
        </p:nvSpPr>
        <p:spPr>
          <a:xfrm>
            <a:off x="425272" y="251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9" name="Shape 72"/>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30" name="Shape 73"/>
          <p:cNvSpPr/>
          <p:nvPr/>
        </p:nvSpPr>
        <p:spPr>
          <a:xfrm>
            <a:off x="293997" y="270444"/>
            <a:ext cx="774301"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31" name="Shape 74"/>
          <p:cNvSpPr/>
          <p:nvPr/>
        </p:nvSpPr>
        <p:spPr>
          <a:xfrm>
            <a:off x="425272" y="251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32" name="Shape 75"/>
          <p:cNvSpPr/>
          <p:nvPr/>
        </p:nvSpPr>
        <p:spPr>
          <a:xfrm rot="10800000">
            <a:off x="214760" y="173322"/>
            <a:ext cx="624181" cy="603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3200">
                <a:solidFill>
                  <a:srgbClr val="FFFFFF"/>
                </a:solidFill>
              </a:defRPr>
            </a:pPr>
            <a:endParaRPr sz="1600"/>
          </a:p>
        </p:txBody>
      </p:sp>
      <p:sp>
        <p:nvSpPr>
          <p:cNvPr id="33" name="Shape 76"/>
          <p:cNvSpPr/>
          <p:nvPr/>
        </p:nvSpPr>
        <p:spPr>
          <a:xfrm>
            <a:off x="347197" y="139652"/>
            <a:ext cx="53091" cy="651593"/>
          </a:xfrm>
          <a:prstGeom prst="rect">
            <a:avLst/>
          </a:prstGeom>
          <a:ln w="12700">
            <a:miter lim="400000"/>
          </a:ln>
          <a:extLst>
            <a:ext uri="{C572A759-6A51-4108-AA02-DFA0A04FC94B}">
              <ma14:wrappingTextBoxFlag xmlns:ma14="http://schemas.microsoft.com/office/mac/drawingml/2011/main" xmlns="" val="1"/>
            </a:ext>
          </a:extLst>
        </p:spPr>
        <p:txBody>
          <a:bodyPr wrap="none" lIns="25402" tIns="25402" rIns="25402" bIns="25402" anchor="ctr">
            <a:spAutoFit/>
          </a:bodyPr>
          <a:lstStyle>
            <a:lvl1pPr>
              <a:defRPr sz="7800">
                <a:solidFill>
                  <a:srgbClr val="00BEF3"/>
                </a:solidFill>
                <a:latin typeface="Microsoft YaHei"/>
                <a:ea typeface="Microsoft YaHei"/>
                <a:cs typeface="Microsoft YaHei"/>
                <a:sym typeface="Microsoft YaHei"/>
              </a:defRPr>
            </a:lvl1pPr>
          </a:lstStyle>
          <a:p>
            <a:pPr lvl="0">
              <a:defRPr sz="1800">
                <a:solidFill>
                  <a:srgbClr val="000000"/>
                </a:solidFill>
              </a:defRPr>
            </a:pPr>
            <a:endParaRPr sz="3901" dirty="0">
              <a:solidFill>
                <a:srgbClr val="00BEF3"/>
              </a:solidFill>
            </a:endParaRPr>
          </a:p>
        </p:txBody>
      </p:sp>
      <p:sp>
        <p:nvSpPr>
          <p:cNvPr id="34" name="Shape 77"/>
          <p:cNvSpPr/>
          <p:nvPr/>
        </p:nvSpPr>
        <p:spPr>
          <a:xfrm>
            <a:off x="425272" y="378394"/>
            <a:ext cx="774300"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36" name="标题 35"/>
          <p:cNvSpPr>
            <a:spLocks noGrp="1"/>
          </p:cNvSpPr>
          <p:nvPr>
            <p:ph type="title"/>
          </p:nvPr>
        </p:nvSpPr>
        <p:spPr>
          <a:xfrm>
            <a:off x="1058676" y="212401"/>
            <a:ext cx="6451672" cy="605471"/>
          </a:xfrm>
          <a:prstGeom prst="rect">
            <a:avLst/>
          </a:prstGeom>
        </p:spPr>
        <p:txBody>
          <a:bodyPr anchor="ctr">
            <a:noAutofit/>
          </a:bodyPr>
          <a:lstStyle>
            <a:lvl1pPr>
              <a:defRPr sz="3301">
                <a:solidFill>
                  <a:schemeClr val="bg1"/>
                </a:solidFill>
                <a:latin typeface="Microsoft YaHei" charset="0"/>
                <a:ea typeface="Microsoft YaHei" charset="0"/>
                <a:cs typeface="Microsoft YaHei" charset="0"/>
              </a:defRPr>
            </a:lvl1pPr>
          </a:lstStyle>
          <a:p>
            <a:r>
              <a:rPr kumimoji="1" lang="zh-CN" altLang="en-US"/>
              <a:t>单击此处编辑母版标题样式</a:t>
            </a:r>
            <a:endParaRPr kumimoji="1" lang="zh-CN" altLang="en-US" dirty="0"/>
          </a:p>
        </p:txBody>
      </p:sp>
      <p:sp>
        <p:nvSpPr>
          <p:cNvPr id="4" name="文本占位符 3"/>
          <p:cNvSpPr>
            <a:spLocks noGrp="1"/>
          </p:cNvSpPr>
          <p:nvPr>
            <p:ph type="body" sz="quarter" idx="10" hasCustomPrompt="1"/>
          </p:nvPr>
        </p:nvSpPr>
        <p:spPr>
          <a:xfrm>
            <a:off x="331767" y="330877"/>
            <a:ext cx="390166" cy="372170"/>
          </a:xfrm>
          <a:prstGeom prst="rect">
            <a:avLst/>
          </a:prstGeom>
        </p:spPr>
        <p:txBody>
          <a:bodyPr>
            <a:noAutofit/>
          </a:bodyPr>
          <a:lstStyle>
            <a:lvl1pPr marL="0" indent="0" algn="ctr">
              <a:buNone/>
              <a:defRPr sz="3600">
                <a:solidFill>
                  <a:srgbClr val="03BEF4"/>
                </a:solidFill>
                <a:latin typeface="Microsoft YaHei" charset="0"/>
                <a:ea typeface="Microsoft YaHei" charset="0"/>
                <a:cs typeface="Microsoft YaHei" charset="0"/>
              </a:defRPr>
            </a:lvl1pPr>
          </a:lstStyle>
          <a:p>
            <a:pPr lvl="0"/>
            <a:r>
              <a:rPr kumimoji="1" lang="en-US" altLang="zh-CN" dirty="0"/>
              <a:t>1</a:t>
            </a:r>
            <a:endParaRPr kumimoji="1" lang="zh-CN" altLang="en-US" dirty="0"/>
          </a:p>
        </p:txBody>
      </p:sp>
      <p:sp>
        <p:nvSpPr>
          <p:cNvPr id="11" name="Shape 78"/>
          <p:cNvSpPr/>
          <p:nvPr/>
        </p:nvSpPr>
        <p:spPr>
          <a:xfrm flipV="1">
            <a:off x="423221" y="-357858"/>
            <a:ext cx="1236674" cy="1196401"/>
          </a:xfrm>
          <a:prstGeom prst="line">
            <a:avLst/>
          </a:prstGeom>
          <a:ln w="12700">
            <a:solidFill>
              <a:srgbClr val="FFFFFF"/>
            </a:solidFill>
            <a:miter lim="400000"/>
          </a:ln>
        </p:spPr>
        <p:txBody>
          <a:bodyPr lIns="0" tIns="0" rIns="0" bIns="0" anchor="ctr"/>
          <a:lstStyle/>
          <a:p>
            <a:pPr lvl="0" algn="l" defTabSz="228623">
              <a:defRPr sz="1200">
                <a:latin typeface="Helvetica"/>
                <a:ea typeface="Helvetica"/>
                <a:cs typeface="Helvetica"/>
                <a:sym typeface="Helvetica"/>
              </a:defRPr>
            </a:pPr>
            <a:endParaRPr sz="600"/>
          </a:p>
        </p:txBody>
      </p:sp>
    </p:spTree>
    <p:extLst>
      <p:ext uri="{BB962C8B-B14F-4D97-AF65-F5344CB8AC3E}">
        <p14:creationId xmlns:p14="http://schemas.microsoft.com/office/powerpoint/2010/main" val="421685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en-US" altLang="en-US" smtClean="0"/>
              <a:t>6/17/19</a:t>
            </a:fld>
            <a:endParaRPr lang="en-US" altLang="en-US"/>
          </a:p>
        </p:txBody>
      </p:sp>
      <p:sp>
        <p:nvSpPr>
          <p:cNvPr id="3" name="页脚占位符 2"/>
          <p:cNvSpPr>
            <a:spLocks noGrp="1"/>
          </p:cNvSpPr>
          <p:nvPr>
            <p:ph type="ftr" sz="quarter" idx="11"/>
          </p:nvPr>
        </p:nvSpPr>
        <p:spPr/>
        <p:txBody>
          <a:bodyPr/>
          <a:lstStyle/>
          <a:p>
            <a:endParaRPr lang="en-US" altLang="en-US"/>
          </a:p>
        </p:txBody>
      </p:sp>
      <p:sp>
        <p:nvSpPr>
          <p:cNvPr id="4" name="灯片编号占位符 3"/>
          <p:cNvSpPr>
            <a:spLocks noGrp="1"/>
          </p:cNvSpPr>
          <p:nvPr>
            <p:ph type="sldNum" sz="quarter" idx="12"/>
          </p:nvPr>
        </p:nvSpPr>
        <p:spPr/>
        <p:txBody>
          <a:bodyPr/>
          <a:lstStyle/>
          <a:p>
            <a:fld id="{0C913308-F349-4B6D-A68A-DD1791B4A57B}" type="slidenum">
              <a:rPr lang="en-US" altLang="en-US" smtClean="0"/>
              <a:t>‹#›</a:t>
            </a:fld>
            <a:endParaRPr lang="en-US" altLang="en-US"/>
          </a:p>
        </p:txBody>
      </p:sp>
      <p:sp>
        <p:nvSpPr>
          <p:cNvPr id="5" name="标题占位符 1"/>
          <p:cNvSpPr>
            <a:spLocks noGrp="1"/>
          </p:cNvSpPr>
          <p:nvPr>
            <p:ph type="title"/>
          </p:nvPr>
        </p:nvSpPr>
        <p:spPr>
          <a:xfrm>
            <a:off x="630079" y="241775"/>
            <a:ext cx="11341418" cy="634083"/>
          </a:xfrm>
          <a:prstGeom prst="rect">
            <a:avLst/>
          </a:prstGeom>
        </p:spPr>
        <p:txBody>
          <a:bodyPr vert="horz" lIns="91440" tIns="45720" rIns="91440" bIns="45720" rtlCol="0" anchor="ctr">
            <a:normAutofit/>
          </a:bodyPr>
          <a:lstStyle>
            <a:lvl1pPr>
              <a:defRPr sz="3200" b="1">
                <a:solidFill>
                  <a:srgbClr val="00B0F0"/>
                </a:solidFill>
                <a:latin typeface="微软雅黑" panose="020B0503020204020204" charset="-122"/>
                <a:ea typeface="微软雅黑" panose="020B0503020204020204" charset="-122"/>
              </a:defRPr>
            </a:lvl1pPr>
          </a:lstStyle>
          <a:p>
            <a:r>
              <a:rPr lang="en-US" altLang="en-US" dirty="0"/>
              <a:t>单击此处编辑母版标题样式</a:t>
            </a:r>
          </a:p>
        </p:txBody>
      </p:sp>
      <p:sp>
        <p:nvSpPr>
          <p:cNvPr id="6" name="文本占位符 2"/>
          <p:cNvSpPr>
            <a:spLocks noGrp="1"/>
          </p:cNvSpPr>
          <p:nvPr>
            <p:ph idx="1"/>
          </p:nvPr>
        </p:nvSpPr>
        <p:spPr>
          <a:xfrm>
            <a:off x="630079" y="1091881"/>
            <a:ext cx="11341418" cy="5001419"/>
          </a:xfrm>
          <a:prstGeom prst="rect">
            <a:avLst/>
          </a:prstGeom>
        </p:spPr>
        <p:txBody>
          <a:bodyPr vert="horz" lIns="91440" tIns="45720" rIns="91440" bIns="45720" rtlCol="0">
            <a:normAutofit/>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en-US" altLang="en-US" dirty="0"/>
              <a:t>单击此处编辑母版文本样式</a:t>
            </a:r>
          </a:p>
          <a:p>
            <a:pPr lvl="1"/>
            <a:r>
              <a:rPr lang="en-US" altLang="en-US" dirty="0"/>
              <a:t>第二级</a:t>
            </a:r>
          </a:p>
          <a:p>
            <a:pPr lvl="2"/>
            <a:r>
              <a:rPr lang="en-US" altLang="en-US" dirty="0"/>
              <a:t>第三级</a:t>
            </a:r>
          </a:p>
          <a:p>
            <a:pPr lvl="3"/>
            <a:r>
              <a:rPr lang="en-US" altLang="en-US" dirty="0"/>
              <a:t>第四级</a:t>
            </a:r>
          </a:p>
          <a:p>
            <a:pPr lvl="4"/>
            <a:r>
              <a:rPr lang="en-US" altLang="en-US" dirty="0"/>
              <a:t>第五级</a:t>
            </a:r>
          </a:p>
        </p:txBody>
      </p:sp>
      <p:pic>
        <p:nvPicPr>
          <p:cNvPr id="7" name="图片 6" descr="cid:image004.jpg@01CFE8C6.4E7039A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52157" y="185741"/>
            <a:ext cx="1048554" cy="608427"/>
          </a:xfrm>
          <a:prstGeom prst="rect">
            <a:avLst/>
          </a:prstGeom>
          <a:noFill/>
          <a:ln>
            <a:noFill/>
          </a:ln>
        </p:spPr>
      </p:pic>
      <p:sp>
        <p:nvSpPr>
          <p:cNvPr id="9" name="Shape 19"/>
          <p:cNvSpPr/>
          <p:nvPr userDrawn="1"/>
        </p:nvSpPr>
        <p:spPr>
          <a:xfrm>
            <a:off x="468139" y="323026"/>
            <a:ext cx="47255" cy="471142"/>
          </a:xfrm>
          <a:prstGeom prst="rect">
            <a:avLst/>
          </a:prstGeom>
          <a:solidFill>
            <a:srgbClr val="0070C0"/>
          </a:solidFill>
          <a:ln w="12700">
            <a:miter lim="400000"/>
          </a:ln>
        </p:spPr>
        <p:txBody>
          <a:bodyPr lIns="0" tIns="0" rIns="0" bIns="0" anchor="ct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lvl="0" defTabSz="241300">
              <a:defRPr sz="32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a:p>
        </p:txBody>
      </p:sp>
    </p:spTree>
    <p:extLst>
      <p:ext uri="{BB962C8B-B14F-4D97-AF65-F5344CB8AC3E}">
        <p14:creationId xmlns:p14="http://schemas.microsoft.com/office/powerpoint/2010/main" val="374025605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与副标题">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6101824" y="6509742"/>
            <a:ext cx="387714" cy="2568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862883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浅底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1308" y="173637"/>
            <a:ext cx="11780075" cy="807635"/>
          </a:xfrm>
        </p:spPr>
        <p:txBody>
          <a:bodyPr>
            <a:normAutofit/>
          </a:bodyPr>
          <a:lstStyle>
            <a:lvl1pPr algn="l">
              <a:defRPr sz="3600" b="1">
                <a:latin typeface="微软雅黑"/>
                <a:ea typeface="微软雅黑"/>
                <a:cs typeface="微软雅黑"/>
              </a:defRPr>
            </a:lvl1pPr>
          </a:lstStyle>
          <a:p>
            <a:r>
              <a:rPr kumimoji="1" lang="zh-CN" altLang="en-US"/>
              <a:t>单击此处编辑母版标题样式</a:t>
            </a:r>
            <a:endParaRPr kumimoji="1" lang="zh-CN" altLang="en-US" dirty="0"/>
          </a:p>
        </p:txBody>
      </p:sp>
      <p:cxnSp>
        <p:nvCxnSpPr>
          <p:cNvPr id="9" name="直线连接符 8"/>
          <p:cNvCxnSpPr/>
          <p:nvPr/>
        </p:nvCxnSpPr>
        <p:spPr>
          <a:xfrm>
            <a:off x="529842" y="975611"/>
            <a:ext cx="11609324" cy="0"/>
          </a:xfrm>
          <a:prstGeom prst="line">
            <a:avLst/>
          </a:prstGeom>
          <a:ln>
            <a:solidFill>
              <a:srgbClr val="009EE7"/>
            </a:solidFill>
            <a:prstDash val="sysDash"/>
          </a:ln>
          <a:effectLst/>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8843"/>
            <a:ext cx="12601575" cy="339163"/>
          </a:xfrm>
          <a:prstGeom prst="rect">
            <a:avLst/>
          </a:prstGeom>
        </p:spPr>
      </p:pic>
      <p:pic>
        <p:nvPicPr>
          <p:cNvPr id="7" name="图片 6"/>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1629287" y="785302"/>
            <a:ext cx="282791" cy="195428"/>
          </a:xfrm>
          <a:prstGeom prst="rect">
            <a:avLst/>
          </a:prstGeom>
        </p:spPr>
      </p:pic>
    </p:spTree>
    <p:extLst>
      <p:ext uri="{BB962C8B-B14F-4D97-AF65-F5344CB8AC3E}">
        <p14:creationId xmlns:p14="http://schemas.microsoft.com/office/powerpoint/2010/main" val="1799106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20454" y="3029995"/>
            <a:ext cx="9953910" cy="1793104"/>
          </a:xfrm>
          <a:noFill/>
        </p:spPr>
        <p:txBody>
          <a:bodyPr lIns="0" tIns="0" rIns="0" bIns="182880" anchor="b" anchorCtr="0"/>
          <a:lstStyle>
            <a:lvl1pPr>
              <a:defRPr sz="4706"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80457" y="4847660"/>
            <a:ext cx="9925414" cy="745370"/>
          </a:xfrm>
        </p:spPr>
        <p:txBody>
          <a:bodyPr/>
          <a:lstStyle>
            <a:lvl1pPr>
              <a:defRPr sz="1765"/>
            </a:lvl1pPr>
            <a:lvl2pPr>
              <a:defRPr sz="1765"/>
            </a:lvl2pPr>
            <a:lvl3pPr>
              <a:defRPr sz="1373"/>
            </a:lvl3pPr>
            <a:lvl4pPr>
              <a:defRPr sz="1373"/>
            </a:lvl4pPr>
            <a:lvl5pPr>
              <a:defRPr sz="103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3082" y="472516"/>
            <a:ext cx="1380543" cy="190278"/>
          </a:xfrm>
          <a:prstGeom prst="rect">
            <a:avLst/>
          </a:prstGeom>
        </p:spPr>
      </p:pic>
    </p:spTree>
    <p:extLst>
      <p:ext uri="{BB962C8B-B14F-4D97-AF65-F5344CB8AC3E}">
        <p14:creationId xmlns:p14="http://schemas.microsoft.com/office/powerpoint/2010/main" val="244059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80457" y="4847661"/>
            <a:ext cx="9931848" cy="727892"/>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21077" y="3029995"/>
            <a:ext cx="9953910" cy="1793104"/>
          </a:xfrm>
          <a:noFill/>
        </p:spPr>
        <p:txBody>
          <a:bodyPr lIns="0" tIns="0" rIns="0" bIns="182880" anchor="b" anchorCtr="0"/>
          <a:lstStyle>
            <a:lvl1pPr>
              <a:defRPr sz="4706"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668" y="473796"/>
            <a:ext cx="1380543" cy="190278"/>
          </a:xfrm>
          <a:prstGeom prst="rect">
            <a:avLst/>
          </a:prstGeom>
        </p:spPr>
      </p:pic>
    </p:spTree>
    <p:extLst>
      <p:ext uri="{BB962C8B-B14F-4D97-AF65-F5344CB8AC3E}">
        <p14:creationId xmlns:p14="http://schemas.microsoft.com/office/powerpoint/2010/main" val="3562128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601575"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40750" y="2128263"/>
            <a:ext cx="7729202"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lvl="0"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92252" y="4495237"/>
            <a:ext cx="6725958" cy="727892"/>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32872" y="2677570"/>
            <a:ext cx="6785338" cy="1793104"/>
          </a:xfrm>
          <a:noFill/>
        </p:spPr>
        <p:txBody>
          <a:bodyPr lIns="0" tIns="0" rIns="0" bIns="182880" anchor="b" anchorCtr="0"/>
          <a:lstStyle>
            <a:lvl1pPr>
              <a:defRPr sz="4706"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082" y="472516"/>
            <a:ext cx="1380543" cy="190278"/>
          </a:xfrm>
          <a:prstGeom prst="rect">
            <a:avLst/>
          </a:prstGeom>
        </p:spPr>
      </p:pic>
    </p:spTree>
    <p:extLst>
      <p:ext uri="{BB962C8B-B14F-4D97-AF65-F5344CB8AC3E}">
        <p14:creationId xmlns:p14="http://schemas.microsoft.com/office/powerpoint/2010/main" val="36627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601575"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43082" y="2161468"/>
            <a:ext cx="7729202"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lvl="0"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92252" y="4495237"/>
            <a:ext cx="6725958" cy="724246"/>
          </a:xfrm>
        </p:spPr>
        <p:txBody>
          <a:bodyPr/>
          <a:lstStyle>
            <a:lvl1pPr>
              <a:defRPr sz="1765">
                <a:solidFill>
                  <a:schemeClr val="tx1"/>
                </a:solidFill>
              </a:defRPr>
            </a:lvl1pPr>
            <a:lvl2pPr>
              <a:defRPr sz="1765">
                <a:solidFill>
                  <a:schemeClr val="tx1"/>
                </a:solidFill>
              </a:defRPr>
            </a:lvl2pPr>
            <a:lvl3pPr>
              <a:defRPr sz="1373"/>
            </a:lvl3pPr>
            <a:lvl4pPr>
              <a:defRPr sz="1373"/>
            </a:lvl4pPr>
            <a:lvl5pPr>
              <a:defRPr sz="103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32872" y="2677570"/>
            <a:ext cx="6785338" cy="1793104"/>
          </a:xfrm>
          <a:noFill/>
        </p:spPr>
        <p:txBody>
          <a:bodyPr lIns="0" tIns="0" rIns="0" bIns="182880" anchor="b" anchorCtr="0"/>
          <a:lstStyle>
            <a:lvl1pPr>
              <a:defRPr sz="4706"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082" y="472516"/>
            <a:ext cx="1380543" cy="190278"/>
          </a:xfrm>
          <a:prstGeom prst="rect">
            <a:avLst/>
          </a:prstGeom>
        </p:spPr>
      </p:pic>
    </p:spTree>
    <p:extLst>
      <p:ext uri="{BB962C8B-B14F-4D97-AF65-F5344CB8AC3E}">
        <p14:creationId xmlns:p14="http://schemas.microsoft.com/office/powerpoint/2010/main" val="18556017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3" y="1168943"/>
            <a:ext cx="3739936"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439127" y="1168943"/>
            <a:ext cx="3966744" cy="3786998"/>
          </a:xfrm>
        </p:spPr>
        <p:txBody>
          <a:bodyPr wrap="square" lIns="0" tIns="0" rIns="0" bIns="0">
            <a:noAutofit/>
          </a:bodyPr>
          <a:lstStyle>
            <a:lvl1pPr marL="0" indent="0" defTabSz="507433">
              <a:spcAft>
                <a:spcPts val="490"/>
              </a:spcAft>
              <a:buNone/>
              <a:defRPr sz="1765" spc="0" baseline="0">
                <a:solidFill>
                  <a:schemeClr val="tx2"/>
                </a:solidFill>
              </a:defRPr>
            </a:lvl1pPr>
            <a:lvl2pPr marL="224142" indent="0">
              <a:buNone/>
              <a:defRPr sz="1765"/>
            </a:lvl2pPr>
            <a:lvl3pPr marL="448285" indent="0">
              <a:buNone/>
              <a:defRPr sz="1765"/>
            </a:lvl3pPr>
            <a:lvl4pPr marL="672427" indent="0">
              <a:buNone/>
              <a:defRPr sz="1765"/>
            </a:lvl4pPr>
            <a:lvl5pPr marL="896569"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963438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71314" y="1922802"/>
            <a:ext cx="11686295"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85" indent="0">
              <a:buNone/>
              <a:defRPr/>
            </a:lvl3pPr>
            <a:lvl4pPr marL="672427" indent="0">
              <a:buNone/>
              <a:defRPr/>
            </a:lvl4pPr>
            <a:lvl5pPr marL="896569"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71314" y="3151388"/>
            <a:ext cx="11686295" cy="450380"/>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85" indent="0">
              <a:buNone/>
              <a:defRPr/>
            </a:lvl3pPr>
            <a:lvl4pPr marL="672427" indent="0">
              <a:buNone/>
              <a:defRPr/>
            </a:lvl4pPr>
            <a:lvl5pPr marL="896569"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71314" y="4352947"/>
            <a:ext cx="11686295"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85" indent="0">
              <a:buNone/>
              <a:defRPr/>
            </a:lvl3pPr>
            <a:lvl4pPr marL="672427"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279059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71313" y="1922587"/>
            <a:ext cx="9699706"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42" indent="0">
              <a:buNone/>
              <a:defRPr/>
            </a:lvl2pPr>
            <a:lvl3pPr marL="448285" indent="0">
              <a:buNone/>
              <a:defRPr/>
            </a:lvl3pPr>
            <a:lvl4pPr marL="672427" indent="0">
              <a:buNone/>
              <a:defRPr/>
            </a:lvl4pPr>
            <a:lvl5pPr marL="896569"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71313" y="3151388"/>
            <a:ext cx="3739936" cy="2681760"/>
          </a:xfrm>
        </p:spPr>
        <p:txBody>
          <a:bodyPr lIns="0" tIns="0" rIns="0" bIns="0"/>
          <a:lstStyle>
            <a:lvl1pPr marL="0" indent="0">
              <a:lnSpc>
                <a:spcPts val="1765"/>
              </a:lnSpc>
              <a:spcBef>
                <a:spcPts val="0"/>
              </a:spcBef>
              <a:spcAft>
                <a:spcPts val="588"/>
              </a:spcAft>
              <a:buNone/>
              <a:defRPr sz="1373" b="0" spc="0" baseline="0">
                <a:solidFill>
                  <a:schemeClr val="tx2"/>
                </a:solidFill>
                <a:latin typeface="+mj-lt"/>
              </a:defRPr>
            </a:lvl1pPr>
            <a:lvl2pPr marL="280178" marR="0" indent="-280178" algn="l" defTabSz="91455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85" indent="0">
              <a:buNone/>
              <a:defRPr/>
            </a:lvl3pPr>
            <a:lvl4pPr marL="672427" indent="0">
              <a:buNone/>
              <a:defRPr/>
            </a:lvl4pPr>
            <a:lvl5pPr marL="896569" indent="0">
              <a:buNone/>
              <a:defRPr/>
            </a:lvl5pPr>
          </a:lstStyle>
          <a:p>
            <a:pPr lvl="0"/>
            <a:r>
              <a:rPr lang="en-US" dirty="0"/>
              <a:t>Paragraph title Segoe UI </a:t>
            </a:r>
            <a:r>
              <a:rPr lang="en-US" dirty="0" err="1"/>
              <a:t>Semibold</a:t>
            </a:r>
            <a:r>
              <a:rPr lang="en-US" dirty="0"/>
              <a:t> 14/18</a:t>
            </a:r>
          </a:p>
          <a:p>
            <a:pPr marL="280178" marR="0" lvl="1" indent="-280178" algn="l" defTabSz="914554" rtl="0" eaLnBrk="1" fontAlgn="auto" latinLnBrk="0" hangingPunct="1">
              <a:lnSpc>
                <a:spcPts val="1765"/>
              </a:lnSpc>
              <a:spcBef>
                <a:spcPts val="1177"/>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78" marR="0" lvl="1" indent="-280178" algn="l" defTabSz="914554" rtl="0" eaLnBrk="1" fontAlgn="auto" latinLnBrk="0" hangingPunct="1">
              <a:lnSpc>
                <a:spcPts val="1765"/>
              </a:lnSpc>
              <a:spcBef>
                <a:spcPts val="1177"/>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63521" y="3151388"/>
            <a:ext cx="3739936" cy="2681760"/>
          </a:xfrm>
        </p:spPr>
        <p:txBody>
          <a:bodyPr lIns="0" tIns="0" rIns="0" bIns="0"/>
          <a:lstStyle>
            <a:lvl1pPr marL="0" indent="0">
              <a:lnSpc>
                <a:spcPts val="1765"/>
              </a:lnSpc>
              <a:spcBef>
                <a:spcPts val="0"/>
              </a:spcBef>
              <a:spcAft>
                <a:spcPts val="588"/>
              </a:spcAft>
              <a:buNone/>
              <a:defRPr sz="1373" b="0" spc="0" baseline="0">
                <a:solidFill>
                  <a:schemeClr val="tx2"/>
                </a:solidFill>
                <a:latin typeface="+mj-lt"/>
              </a:defRPr>
            </a:lvl1pPr>
            <a:lvl2pPr marL="280178" marR="0" indent="-280178" algn="l" defTabSz="91455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85" indent="0">
              <a:buNone/>
              <a:defRPr/>
            </a:lvl3pPr>
            <a:lvl4pPr marL="672427" indent="0">
              <a:buNone/>
              <a:defRPr/>
            </a:lvl4pPr>
            <a:lvl5pPr marL="896569" indent="0">
              <a:buNone/>
              <a:defRPr/>
            </a:lvl5pPr>
          </a:lstStyle>
          <a:p>
            <a:pPr lvl="0"/>
            <a:r>
              <a:rPr lang="en-US" dirty="0"/>
              <a:t>Paragraph title Segoe UI </a:t>
            </a:r>
            <a:r>
              <a:rPr lang="en-US" dirty="0" err="1"/>
              <a:t>Semibold</a:t>
            </a:r>
            <a:r>
              <a:rPr lang="en-US" dirty="0"/>
              <a:t> 14/18</a:t>
            </a:r>
          </a:p>
          <a:p>
            <a:pPr marL="280178" marR="0" lvl="1" indent="-280178" algn="l" defTabSz="914554" rtl="0" eaLnBrk="1" fontAlgn="auto" latinLnBrk="0" hangingPunct="1">
              <a:lnSpc>
                <a:spcPts val="1765"/>
              </a:lnSpc>
              <a:spcBef>
                <a:spcPts val="1177"/>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78" marR="0" lvl="1" indent="-280178" algn="l" defTabSz="914554" rtl="0" eaLnBrk="1" fontAlgn="auto" latinLnBrk="0" hangingPunct="1">
              <a:lnSpc>
                <a:spcPts val="1765"/>
              </a:lnSpc>
              <a:spcBef>
                <a:spcPts val="1177"/>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423747" y="3151388"/>
            <a:ext cx="3739936" cy="2681760"/>
          </a:xfrm>
        </p:spPr>
        <p:txBody>
          <a:bodyPr lIns="0" tIns="0" rIns="0" bIns="0"/>
          <a:lstStyle>
            <a:lvl1pPr marL="0" indent="0">
              <a:lnSpc>
                <a:spcPts val="1765"/>
              </a:lnSpc>
              <a:spcBef>
                <a:spcPts val="0"/>
              </a:spcBef>
              <a:spcAft>
                <a:spcPts val="588"/>
              </a:spcAft>
              <a:buNone/>
              <a:defRPr sz="1373" b="0" spc="0" baseline="0">
                <a:solidFill>
                  <a:schemeClr val="tx2"/>
                </a:solidFill>
                <a:latin typeface="+mj-lt"/>
              </a:defRPr>
            </a:lvl1pPr>
            <a:lvl2pPr marL="280178" marR="0" indent="-280178" algn="l" defTabSz="91455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85" indent="0">
              <a:buNone/>
              <a:defRPr/>
            </a:lvl3pPr>
            <a:lvl4pPr marL="672427" indent="0">
              <a:buNone/>
              <a:defRPr/>
            </a:lvl4pPr>
            <a:lvl5pPr marL="896569" indent="0">
              <a:buNone/>
              <a:defRPr/>
            </a:lvl5pPr>
          </a:lstStyle>
          <a:p>
            <a:pPr lvl="0"/>
            <a:r>
              <a:rPr lang="en-US" dirty="0"/>
              <a:t>Paragraph title Segoe UI </a:t>
            </a:r>
            <a:r>
              <a:rPr lang="en-US" dirty="0" err="1"/>
              <a:t>Semibold</a:t>
            </a:r>
            <a:r>
              <a:rPr lang="en-US" dirty="0"/>
              <a:t> 14/18</a:t>
            </a:r>
          </a:p>
          <a:p>
            <a:pPr marL="280178" marR="0" lvl="1" indent="-280178" algn="l" defTabSz="914554" rtl="0" eaLnBrk="1" fontAlgn="auto" latinLnBrk="0" hangingPunct="1">
              <a:lnSpc>
                <a:spcPts val="1765"/>
              </a:lnSpc>
              <a:spcBef>
                <a:spcPts val="1177"/>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78" marR="0" lvl="1" indent="-280178" algn="l" defTabSz="914554" rtl="0" eaLnBrk="1" fontAlgn="auto" latinLnBrk="0" hangingPunct="1">
              <a:lnSpc>
                <a:spcPts val="1765"/>
              </a:lnSpc>
              <a:spcBef>
                <a:spcPts val="1177"/>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317795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71313" y="2363623"/>
            <a:ext cx="3739936"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447710" y="2363623"/>
            <a:ext cx="3739936"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321324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80578" y="1599724"/>
            <a:ext cx="3730671"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71313" y="4927922"/>
            <a:ext cx="3739936"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417673" y="4927922"/>
            <a:ext cx="3739936"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444493" y="1599724"/>
            <a:ext cx="3730671"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417673" y="1599722"/>
            <a:ext cx="3730671"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447710" y="4927922"/>
            <a:ext cx="3739936"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372622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71314" y="2158886"/>
            <a:ext cx="1750129"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71314" y="3167817"/>
            <a:ext cx="1750129" cy="2348335"/>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58226" y="3167817"/>
            <a:ext cx="1750129" cy="2348335"/>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445137" y="3167817"/>
            <a:ext cx="1750129" cy="2348335"/>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432049" y="3167817"/>
            <a:ext cx="1750129" cy="2348335"/>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418961" y="3167817"/>
            <a:ext cx="1750129" cy="2348335"/>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405871" y="3167817"/>
            <a:ext cx="1750129" cy="2348335"/>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58226" y="2158886"/>
            <a:ext cx="1750129"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445137" y="2158886"/>
            <a:ext cx="1750129"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432049" y="2158886"/>
            <a:ext cx="1750129"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418961" y="2158886"/>
            <a:ext cx="1750129"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405871" y="2158886"/>
            <a:ext cx="1750129"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71314"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59512"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447710"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439126"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412846"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405871" y="2025026"/>
            <a:ext cx="265413" cy="264047"/>
          </a:xfrm>
        </p:spPr>
        <p:txBody>
          <a:bodyPr tIns="0" bIns="0"/>
          <a:lstStyle>
            <a:lvl1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289"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289"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299787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6182935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71313" y="941692"/>
            <a:ext cx="7705072" cy="3558191"/>
          </a:xfrm>
          <a:noFill/>
        </p:spPr>
        <p:txBody>
          <a:bodyPr vert="horz" wrap="square" lIns="0" tIns="0" rIns="0" bIns="0" rtlCol="0" anchor="t" anchorCtr="0">
            <a:noAutofit/>
          </a:bodyPr>
          <a:lstStyle>
            <a:lvl1pPr>
              <a:defRPr lang="en-US" sz="4706" spc="-49" baseline="0" dirty="0">
                <a:solidFill>
                  <a:schemeClr val="tx2"/>
                </a:solidFill>
              </a:defRPr>
            </a:lvl1pPr>
          </a:lstStyle>
          <a:p>
            <a:pPr marL="0" lvl="0">
              <a:lnSpc>
                <a:spcPts val="5491"/>
              </a:lnSpc>
            </a:pPr>
            <a:r>
              <a:rPr lang="en-US" dirty="0"/>
              <a:t>Section title</a:t>
            </a:r>
          </a:p>
        </p:txBody>
      </p:sp>
    </p:spTree>
    <p:extLst>
      <p:ext uri="{BB962C8B-B14F-4D97-AF65-F5344CB8AC3E}">
        <p14:creationId xmlns:p14="http://schemas.microsoft.com/office/powerpoint/2010/main" val="212084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71313" y="941692"/>
            <a:ext cx="7705072" cy="3558191"/>
          </a:xfrm>
          <a:noFill/>
        </p:spPr>
        <p:txBody>
          <a:bodyPr vert="horz" wrap="square" lIns="0" tIns="0" rIns="0" bIns="0" rtlCol="0" anchor="t" anchorCtr="0">
            <a:noAutofit/>
          </a:bodyPr>
          <a:lstStyle>
            <a:lvl1pPr>
              <a:defRPr lang="en-US" sz="4706" spc="-49" baseline="0" dirty="0">
                <a:solidFill>
                  <a:schemeClr val="tx1"/>
                </a:solidFill>
              </a:defRPr>
            </a:lvl1pPr>
          </a:lstStyle>
          <a:p>
            <a:pPr marL="0" lvl="0">
              <a:lnSpc>
                <a:spcPts val="5491"/>
              </a:lnSpc>
            </a:pPr>
            <a:r>
              <a:rPr lang="en-US" dirty="0"/>
              <a:t>Section title</a:t>
            </a:r>
          </a:p>
        </p:txBody>
      </p:sp>
    </p:spTree>
    <p:extLst>
      <p:ext uri="{BB962C8B-B14F-4D97-AF65-F5344CB8AC3E}">
        <p14:creationId xmlns:p14="http://schemas.microsoft.com/office/powerpoint/2010/main" val="3349267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95437" y="4406903"/>
            <a:ext cx="1071133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95437" y="2906713"/>
            <a:ext cx="1071133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439125" y="0"/>
            <a:ext cx="6162450"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71314" y="620428"/>
            <a:ext cx="5728134" cy="403137"/>
          </a:xfrm>
        </p:spPr>
        <p:txBody>
          <a:bodyPr wrap="square" lIns="0" tIns="0" rIns="0" bIns="0">
            <a:spAutoFit/>
          </a:bodyPr>
          <a:lstStyle>
            <a:lvl1pPr>
              <a:lnSpc>
                <a:spcPts val="3138"/>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71313" y="2363623"/>
            <a:ext cx="4984973"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71313" y="1922587"/>
            <a:ext cx="4984972"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42" indent="0">
              <a:buNone/>
              <a:defRPr/>
            </a:lvl2pPr>
            <a:lvl3pPr marL="448285" indent="0">
              <a:buNone/>
              <a:defRPr/>
            </a:lvl3pPr>
            <a:lvl4pPr marL="672427" indent="0">
              <a:buNone/>
              <a:defRPr/>
            </a:lvl4pPr>
            <a:lvl5pPr marL="896569"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2376993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71313" y="2158885"/>
            <a:ext cx="3739936"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447710" y="2158885"/>
            <a:ext cx="3728676"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412846" y="2158885"/>
            <a:ext cx="3744762"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71313" y="4927922"/>
            <a:ext cx="3739936" cy="1186064"/>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444493" y="4927922"/>
            <a:ext cx="3739936" cy="1186064"/>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chemeClr val="tx2"/>
                </a:solidFill>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417673" y="4927922"/>
            <a:ext cx="3739936" cy="1186064"/>
          </a:xfrm>
        </p:spPr>
        <p:txBody>
          <a:bodyPr lIns="0" tIns="0" rIns="0" bIns="0"/>
          <a:lstStyle>
            <a:lvl1pPr marL="0" marR="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chemeClr val="tx2"/>
                </a:solidFill>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272251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94090" y="418150"/>
            <a:ext cx="8007485" cy="6439851"/>
          </a:xfrm>
          <a:prstGeom prst="rect">
            <a:avLst/>
          </a:prstGeom>
        </p:spPr>
      </p:pic>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71313" y="1922802"/>
            <a:ext cx="4918057" cy="603538"/>
          </a:xfrm>
        </p:spPr>
        <p:txBody>
          <a:bodyPr wrap="square" lIns="0" tIns="0" rIns="0" bIns="0">
            <a:spAutoFit/>
          </a:bodyPr>
          <a:lstStyle>
            <a:lvl1pPr marL="0" indent="0">
              <a:lnSpc>
                <a:spcPts val="2353"/>
              </a:lnSpc>
              <a:buNone/>
              <a:defRPr sz="1961" b="0" i="0">
                <a:solidFill>
                  <a:schemeClr val="tx1"/>
                </a:solidFill>
                <a:latin typeface="+mn-lt"/>
              </a:defRPr>
            </a:lvl1pPr>
            <a:lvl2pPr marL="224142" indent="0">
              <a:buNone/>
              <a:defRPr/>
            </a:lvl2pPr>
            <a:lvl3pPr marL="448285" indent="0">
              <a:buNone/>
              <a:defRPr/>
            </a:lvl3pPr>
            <a:lvl4pPr marL="672427" indent="0">
              <a:buNone/>
              <a:defRPr/>
            </a:lvl4pPr>
            <a:lvl5pPr marL="896569"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71314" y="2707597"/>
            <a:ext cx="4918056" cy="2527872"/>
          </a:xfrm>
        </p:spPr>
        <p:txBody>
          <a:bodyPr lIns="0" tIns="0" rIns="0" bIns="0"/>
          <a:lstStyle>
            <a:lvl1pPr marL="280178" indent="-280178">
              <a:lnSpc>
                <a:spcPts val="1765"/>
              </a:lnSpc>
              <a:spcBef>
                <a:spcPts val="0"/>
              </a:spcBef>
              <a:buFont typeface="Arial" panose="020B0604020202020204" pitchFamily="34" charset="0"/>
              <a:buChar char="•"/>
              <a:defRPr sz="1373" b="0" i="0" spc="0">
                <a:solidFill>
                  <a:schemeClr val="tx1"/>
                </a:solidFill>
                <a:latin typeface="+mn-lt"/>
              </a:defRPr>
            </a:lvl1pPr>
            <a:lvl2pPr marL="0" indent="0">
              <a:lnSpc>
                <a:spcPts val="1765"/>
              </a:lnSpc>
              <a:spcBef>
                <a:spcPts val="0"/>
              </a:spcBef>
              <a:buNone/>
              <a:defRPr sz="1373">
                <a:solidFill>
                  <a:schemeClr val="tx1"/>
                </a:solidFill>
              </a:defRPr>
            </a:lvl2pPr>
            <a:lvl3pPr marL="448285" indent="0">
              <a:buNone/>
              <a:defRPr/>
            </a:lvl3pPr>
            <a:lvl4pPr marL="672427" indent="0">
              <a:buNone/>
              <a:defRPr/>
            </a:lvl4pPr>
            <a:lvl5pPr marL="896569"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71546" y="3421009"/>
            <a:ext cx="6030029"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0914058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94090" y="418150"/>
            <a:ext cx="8007485"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571546" y="3421009"/>
            <a:ext cx="6030029"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73047" y="2000738"/>
            <a:ext cx="1750129" cy="2348335"/>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65946" y="2000738"/>
            <a:ext cx="1750129" cy="2348335"/>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554"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85" indent="0">
              <a:buNone/>
              <a:defRPr/>
            </a:lvl3pPr>
            <a:lvl4pPr marL="672427" indent="0">
              <a:buNone/>
              <a:defRPr/>
            </a:lvl4pPr>
            <a:lvl5pPr marL="896569" indent="0">
              <a:buNone/>
              <a:defRPr/>
            </a:lvl5pPr>
          </a:lstStyle>
          <a:p>
            <a:pPr marL="0" marR="0" lvl="0" indent="0" algn="l" defTabSz="914554"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0258060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7157" y="486947"/>
            <a:ext cx="11235092" cy="6371053"/>
          </a:xfrm>
          <a:prstGeom prst="rect">
            <a:avLst/>
          </a:prstGeom>
        </p:spPr>
      </p:pic>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71039" y="3488254"/>
            <a:ext cx="7936709"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8945428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71314" y="1950780"/>
            <a:ext cx="3739932"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71310" y="5857162"/>
            <a:ext cx="3739936"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554"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85" indent="0">
              <a:buNone/>
              <a:defRPr/>
            </a:lvl3pPr>
            <a:lvl4pPr marL="672427" indent="0">
              <a:buNone/>
              <a:defRPr/>
            </a:lvl4pPr>
            <a:lvl5pPr marL="896569"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447711" y="5857162"/>
            <a:ext cx="3728676"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447711" y="1950780"/>
            <a:ext cx="3728676"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412846" y="1950780"/>
            <a:ext cx="3744763"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71310" y="5670381"/>
            <a:ext cx="3751199" cy="243272"/>
          </a:xfrm>
        </p:spPr>
        <p:txBody>
          <a:bodyPr tIns="0"/>
          <a:lstStyle>
            <a:lvl1pPr>
              <a:defRPr lang="en-US" sz="981"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58969" y="5670381"/>
            <a:ext cx="3751199" cy="243272"/>
          </a:xfrm>
        </p:spPr>
        <p:txBody>
          <a:bodyPr tIns="0"/>
          <a:lstStyle>
            <a:lvl1pPr>
              <a:defRPr lang="en-US" sz="981"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412846" y="5670381"/>
            <a:ext cx="3751199" cy="243272"/>
          </a:xfrm>
        </p:spPr>
        <p:txBody>
          <a:bodyPr tIns="0"/>
          <a:lstStyle>
            <a:lvl1pPr>
              <a:defRPr lang="en-US" sz="981"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412846" y="5857162"/>
            <a:ext cx="3728676"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76001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14" y="620428"/>
            <a:ext cx="11686295" cy="403137"/>
          </a:xfrm>
        </p:spPr>
        <p:txBody>
          <a:bodyPr wrap="square" lIns="0" tIns="0" rIns="0" bIns="0">
            <a:spAutoFit/>
          </a:bodyPr>
          <a:lstStyle>
            <a:lvl1pPr>
              <a:lnSpc>
                <a:spcPts val="3138"/>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71314" y="3924852"/>
            <a:ext cx="11686295"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58428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9427" y="6451197"/>
            <a:ext cx="4632695"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1314" y="1845277"/>
            <a:ext cx="7705073"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9427" y="439310"/>
            <a:ext cx="1380543" cy="190278"/>
          </a:xfrm>
          <a:prstGeom prst="rect">
            <a:avLst/>
          </a:prstGeom>
        </p:spPr>
      </p:pic>
    </p:spTree>
    <p:extLst>
      <p:ext uri="{BB962C8B-B14F-4D97-AF65-F5344CB8AC3E}">
        <p14:creationId xmlns:p14="http://schemas.microsoft.com/office/powerpoint/2010/main" val="94419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1314" y="1845277"/>
            <a:ext cx="7705073"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9427" y="6451197"/>
            <a:ext cx="4632695"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9427" y="439310"/>
            <a:ext cx="1380543" cy="190278"/>
          </a:xfrm>
          <a:prstGeom prst="rect">
            <a:avLst/>
          </a:prstGeom>
        </p:spPr>
      </p:pic>
    </p:spTree>
    <p:extLst>
      <p:ext uri="{BB962C8B-B14F-4D97-AF65-F5344CB8AC3E}">
        <p14:creationId xmlns:p14="http://schemas.microsoft.com/office/powerpoint/2010/main" val="1204583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8284" y="1189177"/>
            <a:ext cx="1204500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2950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0079" y="1600203"/>
            <a:ext cx="55656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5801" y="1600203"/>
            <a:ext cx="55656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8284" y="1189177"/>
            <a:ext cx="12045008" cy="2052030"/>
          </a:xfrm>
        </p:spPr>
        <p:txBody>
          <a:bodyPr>
            <a:spAutoFit/>
          </a:bodyPr>
          <a:lstStyle>
            <a:lvl1pPr>
              <a:defRPr sz="3922">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8561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2831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8285" y="1217195"/>
            <a:ext cx="5559234" cy="1973570"/>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302396" y="0"/>
            <a:ext cx="6299179"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17280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86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1" y="0"/>
            <a:ext cx="12601575"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600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1" y="5375935"/>
            <a:ext cx="1260157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8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58996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30079" y="1535113"/>
            <a:ext cx="55678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079" y="2174875"/>
            <a:ext cx="556788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401427" y="1535113"/>
            <a:ext cx="557007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401427" y="2174875"/>
            <a:ext cx="557007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079" y="273050"/>
            <a:ext cx="414583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926867" y="273053"/>
            <a:ext cx="704463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079" y="1435103"/>
            <a:ext cx="414583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469997" y="4800600"/>
            <a:ext cx="756094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469997" y="612775"/>
            <a:ext cx="756094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469997" y="5367338"/>
            <a:ext cx="756094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4.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30080" y="274638"/>
            <a:ext cx="11341418" cy="85010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30080" y="1340768"/>
            <a:ext cx="11341418" cy="478539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30080" y="6356353"/>
            <a:ext cx="29403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2019/6/17</a:t>
            </a:fld>
            <a:endParaRPr lang="zh-CN" altLang="en-US"/>
          </a:p>
        </p:txBody>
      </p:sp>
      <p:sp>
        <p:nvSpPr>
          <p:cNvPr id="5" name="页脚占位符 4"/>
          <p:cNvSpPr>
            <a:spLocks noGrp="1"/>
          </p:cNvSpPr>
          <p:nvPr>
            <p:ph type="ftr" sz="quarter" idx="3"/>
          </p:nvPr>
        </p:nvSpPr>
        <p:spPr>
          <a:xfrm>
            <a:off x="4305538" y="6356353"/>
            <a:ext cx="3990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31130" y="6356353"/>
            <a:ext cx="29403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9" r:id="rId14"/>
    <p:sldLayoutId id="2147483715" r:id="rId15"/>
    <p:sldLayoutId id="2147483716" r:id="rId16"/>
  </p:sldLayoutIdLst>
  <p:txStyles>
    <p:titleStyle>
      <a:lvl1pPr algn="l" defTabSz="914400" rtl="0" eaLnBrk="1" latinLnBrk="0" hangingPunct="1">
        <a:spcBef>
          <a:spcPct val="0"/>
        </a:spcBef>
        <a:buNone/>
        <a:defRPr sz="3200" kern="1200">
          <a:solidFill>
            <a:srgbClr val="00B0F0"/>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313" y="556381"/>
            <a:ext cx="11686295"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71313" y="1817559"/>
            <a:ext cx="11686295"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73994" y="6450194"/>
            <a:ext cx="1197595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864088" y="2822494"/>
            <a:ext cx="6843271" cy="1203906"/>
          </a:xfrm>
          <a:prstGeom prst="rect">
            <a:avLst/>
          </a:prstGeom>
        </p:spPr>
      </p:pic>
    </p:spTree>
    <p:extLst>
      <p:ext uri="{BB962C8B-B14F-4D97-AF65-F5344CB8AC3E}">
        <p14:creationId xmlns:p14="http://schemas.microsoft.com/office/powerpoint/2010/main" val="276167812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transition>
    <p:fade/>
  </p:transition>
  <p:hf sldNum="0" hdr="0" dt="0"/>
  <p:txStyles>
    <p:titleStyle>
      <a:lvl1pPr algn="l" defTabSz="914554"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55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55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55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55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554" rtl="0" eaLnBrk="1" fontAlgn="auto" latinLnBrk="0" hangingPunct="1">
        <a:lnSpc>
          <a:spcPct val="100000"/>
        </a:lnSpc>
        <a:spcBef>
          <a:spcPts val="0"/>
        </a:spcBef>
        <a:spcAft>
          <a:spcPts val="0"/>
        </a:spcAft>
        <a:buClrTx/>
        <a:buSzPct val="90000"/>
        <a:buFont typeface="Wingdings" panose="05000000000000000000" pitchFamily="2" charset="2"/>
        <a:buNone/>
        <a:tabLst/>
        <a:defRPr sz="1177" b="1" kern="1200" spc="0" baseline="0">
          <a:solidFill>
            <a:schemeClr val="tx1"/>
          </a:solidFill>
          <a:latin typeface="+mn-lt"/>
          <a:ea typeface="+mn-ea"/>
          <a:cs typeface="+mn-cs"/>
        </a:defRPr>
      </a:lvl5pPr>
      <a:lvl6pPr marL="2286383" indent="0" algn="l" defTabSz="91455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554" rtl="0" eaLnBrk="1" latinLnBrk="0" hangingPunct="1">
        <a:lnSpc>
          <a:spcPct val="100000"/>
        </a:lnSpc>
        <a:spcBef>
          <a:spcPts val="0"/>
        </a:spcBef>
        <a:spcAft>
          <a:spcPts val="0"/>
        </a:spcAft>
        <a:buFont typeface="Arial" pitchFamily="34" charset="0"/>
        <a:buNone/>
        <a:defRPr sz="1177"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8285" y="289511"/>
            <a:ext cx="12047404"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8286" y="1189178"/>
            <a:ext cx="1204500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786488" y="5878"/>
            <a:ext cx="961586" cy="5648525"/>
            <a:chOff x="12618967" y="5995"/>
            <a:chExt cx="948988"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289"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28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289"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28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28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289"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289"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289"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10703" y="263581"/>
              <a:ext cx="798166" cy="316338"/>
            </a:xfrm>
            <a:prstGeom prst="rect">
              <a:avLst/>
            </a:prstGeom>
            <a:noFill/>
          </p:spPr>
          <p:txBody>
            <a:bodyPr wrap="none" lIns="0" tIns="91440" rIns="182880" bIns="91440" rtlCol="0">
              <a:spAutoFit/>
            </a:bodyPr>
            <a:lstStyle/>
            <a:p>
              <a:pPr marL="0" algn="l" defTabSz="914554" rtl="0" eaLnBrk="1" latinLnBrk="0" hangingPunct="1">
                <a:lnSpc>
                  <a:spcPct val="90000"/>
                </a:lnSpc>
                <a:spcAft>
                  <a:spcPts val="588"/>
                </a:spcAft>
              </a:pPr>
              <a:r>
                <a:rPr lang="en-US" sz="981"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831707" y="4233993"/>
              <a:ext cx="2477222" cy="316338"/>
            </a:xfrm>
            <a:prstGeom prst="rect">
              <a:avLst/>
            </a:prstGeom>
            <a:noFill/>
          </p:spPr>
          <p:txBody>
            <a:bodyPr wrap="none" lIns="0" tIns="91440" rIns="182880" bIns="91440" rtlCol="0">
              <a:spAutoFit/>
            </a:bodyPr>
            <a:lstStyle/>
            <a:p>
              <a:pPr marL="0" algn="l" defTabSz="914554" rtl="0" eaLnBrk="1" latinLnBrk="0" hangingPunct="1">
                <a:lnSpc>
                  <a:spcPct val="90000"/>
                </a:lnSpc>
                <a:spcAft>
                  <a:spcPts val="588"/>
                </a:spcAft>
              </a:pPr>
              <a:r>
                <a:rPr lang="en-US" sz="981"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28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28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28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28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0579338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3" r:id="rId6"/>
    <p:sldLayoutId id="2147483714" r:id="rId7"/>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40.gif"/><Relationship Id="rId13" Type="http://schemas.openxmlformats.org/officeDocument/2006/relationships/image" Target="../media/image45.png"/><Relationship Id="rId18" Type="http://schemas.openxmlformats.org/officeDocument/2006/relationships/image" Target="../media/image50.tiff"/><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jpe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tif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9.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1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80.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4.png"/><Relationship Id="rId2" Type="http://schemas.openxmlformats.org/officeDocument/2006/relationships/notesSlide" Target="../notesSlides/notesSlide10.xml"/><Relationship Id="rId16" Type="http://schemas.openxmlformats.org/officeDocument/2006/relationships/image" Target="../media/image79.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78.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29.png"/><Relationship Id="rId26" Type="http://schemas.openxmlformats.org/officeDocument/2006/relationships/image" Target="../media/image134.png"/><Relationship Id="rId3" Type="http://schemas.openxmlformats.org/officeDocument/2006/relationships/image" Target="../media/image115.png"/><Relationship Id="rId21" Type="http://schemas.openxmlformats.org/officeDocument/2006/relationships/image" Target="../media/image132.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8.png"/><Relationship Id="rId25" Type="http://schemas.openxmlformats.org/officeDocument/2006/relationships/image" Target="../media/image66.png"/><Relationship Id="rId33" Type="http://schemas.openxmlformats.org/officeDocument/2006/relationships/image" Target="../media/image89.png"/><Relationship Id="rId2" Type="http://schemas.openxmlformats.org/officeDocument/2006/relationships/notesSlide" Target="../notesSlides/notesSlide13.xml"/><Relationship Id="rId16" Type="http://schemas.openxmlformats.org/officeDocument/2006/relationships/image" Target="../media/image127.png"/><Relationship Id="rId20" Type="http://schemas.openxmlformats.org/officeDocument/2006/relationships/image" Target="../media/image131.png"/><Relationship Id="rId29"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3.png"/><Relationship Id="rId32" Type="http://schemas.openxmlformats.org/officeDocument/2006/relationships/image" Target="../media/image88.png"/><Relationship Id="rId5" Type="http://schemas.openxmlformats.org/officeDocument/2006/relationships/image" Target="../media/image117.png"/><Relationship Id="rId15" Type="http://schemas.openxmlformats.org/officeDocument/2006/relationships/image" Target="../media/image67.png"/><Relationship Id="rId23" Type="http://schemas.openxmlformats.org/officeDocument/2006/relationships/image" Target="../media/image111.png"/><Relationship Id="rId28" Type="http://schemas.openxmlformats.org/officeDocument/2006/relationships/image" Target="../media/image87.png"/><Relationship Id="rId10" Type="http://schemas.openxmlformats.org/officeDocument/2006/relationships/image" Target="../media/image122.png"/><Relationship Id="rId19" Type="http://schemas.openxmlformats.org/officeDocument/2006/relationships/image" Target="../media/image130.png"/><Relationship Id="rId31" Type="http://schemas.openxmlformats.org/officeDocument/2006/relationships/image" Target="../media/image85.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09.png"/><Relationship Id="rId27" Type="http://schemas.openxmlformats.org/officeDocument/2006/relationships/image" Target="../media/image83.png"/><Relationship Id="rId30" Type="http://schemas.openxmlformats.org/officeDocument/2006/relationships/image" Target="../media/image84.png"/><Relationship Id="rId8" Type="http://schemas.openxmlformats.org/officeDocument/2006/relationships/image" Target="../media/image1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4.png"/><Relationship Id="rId7" Type="http://schemas.openxmlformats.org/officeDocument/2006/relationships/image" Target="../media/image134.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6.png"/><Relationship Id="rId4" Type="http://schemas.openxmlformats.org/officeDocument/2006/relationships/image" Target="../media/image123.pn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image" Target="../media/image138.png"/><Relationship Id="rId7" Type="http://schemas.openxmlformats.org/officeDocument/2006/relationships/image" Target="../media/image151.e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 Id="rId9" Type="http://schemas.openxmlformats.org/officeDocument/2006/relationships/image" Target="../media/image153.emf"/></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tiff"/><Relationship Id="rId4" Type="http://schemas.openxmlformats.org/officeDocument/2006/relationships/image" Target="../media/image26.png"/><Relationship Id="rId9"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338000"/>
            <a:ext cx="12601575" cy="252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062621" y="1375330"/>
            <a:ext cx="10476337" cy="2483320"/>
          </a:xfrm>
        </p:spPr>
        <p:txBody>
          <a:bodyPr vert="horz" lIns="90000" tIns="45720" rIns="91440" bIns="45720" rtlCol="0" anchor="ctr">
            <a:noAutofit/>
          </a:bodyPr>
          <a:lstStyle/>
          <a:p>
            <a:pPr>
              <a:lnSpc>
                <a:spcPct val="150000"/>
              </a:lnSpc>
            </a:pPr>
            <a:r>
              <a:rPr lang="en-US" altLang="zh-CN" sz="4000" b="1" dirty="0"/>
              <a:t>Ant Financial Introduction &amp; Basic Risk Domain Knowledge</a:t>
            </a:r>
            <a:endParaRPr lang="en-US" altLang="zh-CN" sz="1400" b="1" spc="200" dirty="0">
              <a:latin typeface="微软雅黑" panose="020B0503020204020204" charset="-122"/>
              <a:ea typeface="微软雅黑" panose="020B0503020204020204" charset="-122"/>
              <a:cs typeface="+mn-cs"/>
            </a:endParaRPr>
          </a:p>
        </p:txBody>
      </p:sp>
      <p:sp>
        <p:nvSpPr>
          <p:cNvPr id="3" name="副标题 2"/>
          <p:cNvSpPr>
            <a:spLocks noGrp="1"/>
          </p:cNvSpPr>
          <p:nvPr>
            <p:ph type="subTitle" idx="1"/>
          </p:nvPr>
        </p:nvSpPr>
        <p:spPr>
          <a:xfrm>
            <a:off x="7524923" y="5301208"/>
            <a:ext cx="3043066" cy="648072"/>
          </a:xfrm>
        </p:spPr>
        <p:txBody>
          <a:bodyPr>
            <a:normAutofit fontScale="55000" lnSpcReduction="20000"/>
          </a:bodyPr>
          <a:lstStyle/>
          <a:p>
            <a:pPr algn="r"/>
            <a:r>
              <a:rPr lang="en-US" altLang="zh-CN" b="1" i="1" dirty="0">
                <a:solidFill>
                  <a:schemeClr val="bg1"/>
                </a:solidFill>
                <a:latin typeface="+mn-lt"/>
                <a:ea typeface="微软雅黑" panose="020B0503020204020204" charset="-122"/>
              </a:rPr>
              <a:t>2019-06</a:t>
            </a:r>
          </a:p>
          <a:p>
            <a:pPr algn="r"/>
            <a:r>
              <a:rPr lang="en-US" altLang="zh-CN" b="1" i="1" dirty="0" err="1">
                <a:solidFill>
                  <a:schemeClr val="bg1"/>
                </a:solidFill>
                <a:latin typeface="+mn-lt"/>
                <a:ea typeface="微软雅黑" panose="020B0503020204020204" charset="-122"/>
              </a:rPr>
              <a:t>Glocal</a:t>
            </a:r>
            <a:r>
              <a:rPr lang="en-US" altLang="zh-CN" b="1" i="1" dirty="0">
                <a:solidFill>
                  <a:schemeClr val="bg1"/>
                </a:solidFill>
                <a:latin typeface="+mn-lt"/>
                <a:ea typeface="微软雅黑" panose="020B0503020204020204" charset="-122"/>
              </a:rPr>
              <a:t> Risk Dev Team</a:t>
            </a:r>
            <a:endParaRPr lang="zh-CN" altLang="en-US" b="1" i="1" dirty="0">
              <a:solidFill>
                <a:schemeClr val="bg1"/>
              </a:solidFill>
              <a:latin typeface="+mn-lt"/>
              <a:ea typeface="微软雅黑" panose="020B0503020204020204" charset="-122"/>
            </a:endParaRPr>
          </a:p>
        </p:txBody>
      </p:sp>
      <p:pic>
        <p:nvPicPr>
          <p:cNvPr id="5" name="Picture 2" descr="C:\Users\yuxin.lsw\Desktop\蚂蚁金服\蚂蚁金服\蚂蚁金服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934" y="260648"/>
            <a:ext cx="1926473" cy="1114682"/>
          </a:xfrm>
          <a:prstGeom prst="rect">
            <a:avLst/>
          </a:prstGeom>
          <a:noFill/>
        </p:spPr>
      </p:pic>
      <p:sp>
        <p:nvSpPr>
          <p:cNvPr id="6"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Tree>
    <p:extLst>
      <p:ext uri="{BB962C8B-B14F-4D97-AF65-F5344CB8AC3E}">
        <p14:creationId xmlns:p14="http://schemas.microsoft.com/office/powerpoint/2010/main" val="271928018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descr="Eric Ant Intro 2016 11 01 8AM.001.jpe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7761" y="4618894"/>
            <a:ext cx="10881360" cy="2239107"/>
          </a:xfrm>
          <a:prstGeom prst="rect">
            <a:avLst/>
          </a:prstGeom>
        </p:spPr>
      </p:pic>
      <p:sp>
        <p:nvSpPr>
          <p:cNvPr id="129" name="Shape 129"/>
          <p:cNvSpPr/>
          <p:nvPr/>
        </p:nvSpPr>
        <p:spPr>
          <a:xfrm>
            <a:off x="747297" y="1477949"/>
            <a:ext cx="11292735" cy="186846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nSpc>
                <a:spcPct val="150000"/>
              </a:lnSpc>
              <a:defRPr sz="3800">
                <a:solidFill>
                  <a:srgbClr val="53585F"/>
                </a:solidFill>
                <a:latin typeface="Microsoft YaHei"/>
                <a:ea typeface="Microsoft YaHei"/>
                <a:cs typeface="Microsoft YaHei"/>
                <a:sym typeface="Microsoft YaHei"/>
              </a:defRPr>
            </a:pPr>
            <a:r>
              <a:rPr lang="en-US" sz="2700" b="1" dirty="0">
                <a:solidFill>
                  <a:srgbClr val="0070C0"/>
                </a:solidFill>
                <a:latin typeface="微软雅黑" panose="020B0503020204020204" pitchFamily="34" charset="-122"/>
                <a:ea typeface="微软雅黑" panose="020B0503020204020204" pitchFamily="34" charset="-122"/>
              </a:rPr>
              <a:t>Ant Financial is a technology (“tech”) company </a:t>
            </a:r>
          </a:p>
          <a:p>
            <a:pPr>
              <a:lnSpc>
                <a:spcPct val="150000"/>
              </a:lnSpc>
              <a:defRPr sz="3800">
                <a:solidFill>
                  <a:srgbClr val="53585F"/>
                </a:solidFill>
                <a:latin typeface="Microsoft YaHei"/>
                <a:ea typeface="Microsoft YaHei"/>
                <a:cs typeface="Microsoft YaHei"/>
                <a:sym typeface="Microsoft YaHei"/>
              </a:defRPr>
            </a:pPr>
            <a:r>
              <a:rPr lang="en-US" sz="2700" b="1" dirty="0">
                <a:solidFill>
                  <a:srgbClr val="0070C0"/>
                </a:solidFill>
                <a:latin typeface="微软雅黑" panose="020B0503020204020204" pitchFamily="34" charset="-122"/>
                <a:ea typeface="微软雅黑" panose="020B0503020204020204" pitchFamily="34" charset="-122"/>
              </a:rPr>
              <a:t>dedicated to </a:t>
            </a:r>
            <a:r>
              <a:rPr lang="en-US" sz="2700" b="1" dirty="0">
                <a:solidFill>
                  <a:srgbClr val="0070C0"/>
                </a:solidFill>
                <a:latin typeface="微软雅黑" panose="020B0503020204020204" pitchFamily="34" charset="-122"/>
                <a:ea typeface="微软雅黑" panose="020B0503020204020204" pitchFamily="34" charset="-122"/>
                <a:cs typeface="Microsoft YaHei"/>
              </a:rPr>
              <a:t>bring equal access to financial services to the world </a:t>
            </a:r>
          </a:p>
          <a:p>
            <a:pPr>
              <a:lnSpc>
                <a:spcPct val="150000"/>
              </a:lnSpc>
              <a:defRPr sz="3800">
                <a:solidFill>
                  <a:srgbClr val="53585F"/>
                </a:solidFill>
                <a:latin typeface="Microsoft YaHei"/>
                <a:ea typeface="Microsoft YaHei"/>
                <a:cs typeface="Microsoft YaHei"/>
                <a:sym typeface="Microsoft YaHei"/>
              </a:defRPr>
            </a:pPr>
            <a:r>
              <a:rPr lang="en-US" sz="2700" b="1" dirty="0">
                <a:solidFill>
                  <a:srgbClr val="0070C0"/>
                </a:solidFill>
                <a:latin typeface="微软雅黑" panose="020B0503020204020204" pitchFamily="34" charset="-122"/>
                <a:ea typeface="微软雅黑" panose="020B0503020204020204" pitchFamily="34" charset="-122"/>
                <a:cs typeface="Microsoft YaHei"/>
              </a:rPr>
              <a:t>by collaborating with </a:t>
            </a:r>
            <a:r>
              <a:rPr lang="en-US" sz="2700" b="1" dirty="0">
                <a:solidFill>
                  <a:srgbClr val="0070C0"/>
                </a:solidFill>
                <a:latin typeface="微软雅黑" panose="020B0503020204020204" pitchFamily="34" charset="-122"/>
                <a:ea typeface="微软雅黑" panose="020B0503020204020204" pitchFamily="34" charset="-122"/>
              </a:rPr>
              <a:t>financial institutions (“fin”).</a:t>
            </a:r>
          </a:p>
        </p:txBody>
      </p:sp>
      <p:sp>
        <p:nvSpPr>
          <p:cNvPr id="5" name="Slide Number Placeholder 4"/>
          <p:cNvSpPr>
            <a:spLocks noGrp="1"/>
          </p:cNvSpPr>
          <p:nvPr/>
        </p:nvSpPr>
        <p:spPr>
          <a:xfrm>
            <a:off x="6080884" y="6485980"/>
            <a:ext cx="375113" cy="256802"/>
          </a:xfrm>
          <a:prstGeom prst="rect">
            <a:avLst/>
          </a:prstGeom>
          <a:ln w="12700">
            <a:miter lim="400000"/>
          </a:ln>
        </p:spPr>
        <p:txBody>
          <a:bodyPr wrap="square" lIns="35719" tIns="35719" rIns="35719" bIns="3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bg1"/>
                </a:solidFill>
                <a:effectLst/>
                <a:uFillTx/>
                <a:latin typeface="微软雅黑" panose="020B0503020204020204" pitchFamily="34" charset="-122"/>
                <a:ea typeface="微软雅黑" panose="020B0503020204020204" pitchFamily="34" charset="-122"/>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9pPr>
          </a:lstStyle>
          <a:p>
            <a:r>
              <a:rPr lang="en-US" sz="1200" dirty="0"/>
              <a:t>3</a:t>
            </a:r>
          </a:p>
        </p:txBody>
      </p:sp>
      <p:sp>
        <p:nvSpPr>
          <p:cNvPr id="6" name="Shape 129"/>
          <p:cNvSpPr/>
          <p:nvPr/>
        </p:nvSpPr>
        <p:spPr>
          <a:xfrm>
            <a:off x="622073" y="354859"/>
            <a:ext cx="11292735" cy="621966"/>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nSpc>
                <a:spcPct val="150000"/>
              </a:lnSpc>
              <a:defRPr sz="3800">
                <a:solidFill>
                  <a:srgbClr val="53585F"/>
                </a:solidFill>
                <a:latin typeface="Microsoft YaHei"/>
                <a:ea typeface="Microsoft YaHei"/>
                <a:cs typeface="Microsoft YaHei"/>
                <a:sym typeface="Microsoft YaHei"/>
              </a:defRPr>
            </a:pPr>
            <a:r>
              <a:rPr lang="en-US" altLang="zh-CN" sz="2700" b="1" dirty="0">
                <a:solidFill>
                  <a:srgbClr val="0070C0"/>
                </a:solidFill>
                <a:latin typeface="微软雅黑" panose="020B0503020204020204" pitchFamily="34" charset="-122"/>
                <a:ea typeface="微软雅黑" panose="020B0503020204020204" pitchFamily="34" charset="-122"/>
              </a:rPr>
              <a:t>Globalization</a:t>
            </a:r>
            <a:endParaRPr lang="en-US" sz="27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513515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nvSpPr>
        <p:spPr>
          <a:xfrm>
            <a:off x="9623106" y="2632552"/>
            <a:ext cx="2621262" cy="7105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310" tIns="27310" rIns="27310" bIns="27310" numCol="1" anchor="ctr">
            <a:noAutofit/>
          </a:bodyPr>
          <a:lstStyle/>
          <a:p>
            <a:pPr algn="l">
              <a:defRPr sz="3200" b="1" spc="-128">
                <a:solidFill>
                  <a:srgbClr val="3E3A39"/>
                </a:solidFill>
                <a:latin typeface="Microsoft YaHei"/>
                <a:ea typeface="Microsoft YaHei"/>
                <a:cs typeface="Microsoft YaHei"/>
                <a:sym typeface="Microsoft YaHei"/>
              </a:defRPr>
            </a:pPr>
            <a:r>
              <a:rPr sz="2400" dirty="0">
                <a:latin typeface="微软雅黑" panose="020B0503020204020204" pitchFamily="34" charset="-122"/>
                <a:ea typeface="微软雅黑" panose="020B0503020204020204" pitchFamily="34" charset="-122"/>
              </a:rPr>
              <a:t>cooperate with </a:t>
            </a:r>
          </a:p>
          <a:p>
            <a:pPr algn="l">
              <a:defRPr sz="3200" b="1" spc="-128">
                <a:solidFill>
                  <a:srgbClr val="3E3A39"/>
                </a:solidFill>
                <a:latin typeface="Microsoft YaHei"/>
                <a:ea typeface="Microsoft YaHei"/>
                <a:cs typeface="Microsoft YaHei"/>
                <a:sym typeface="Microsoft YaHei"/>
              </a:defRPr>
            </a:pPr>
            <a:r>
              <a:rPr sz="2400" dirty="0">
                <a:latin typeface="微软雅黑" panose="020B0503020204020204" pitchFamily="34" charset="-122"/>
                <a:ea typeface="微软雅黑" panose="020B0503020204020204" pitchFamily="34" charset="-122"/>
              </a:rPr>
              <a:t>leading local partners</a:t>
            </a:r>
          </a:p>
        </p:txBody>
      </p:sp>
      <p:sp>
        <p:nvSpPr>
          <p:cNvPr id="275" name="Shape 275"/>
          <p:cNvSpPr/>
          <p:nvPr/>
        </p:nvSpPr>
        <p:spPr>
          <a:xfrm>
            <a:off x="1210804" y="2632552"/>
            <a:ext cx="2897240" cy="7105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310" tIns="27310" rIns="27310" bIns="27310" numCol="1" anchor="ctr">
            <a:noAutofit/>
          </a:bodyPr>
          <a:lstStyle/>
          <a:p>
            <a:pPr algn="l">
              <a:defRPr sz="3200" b="1" spc="-128">
                <a:solidFill>
                  <a:srgbClr val="3E3A39"/>
                </a:solidFill>
                <a:latin typeface="Microsoft YaHei"/>
                <a:ea typeface="Microsoft YaHei"/>
                <a:cs typeface="Microsoft YaHei"/>
                <a:sym typeface="Microsoft YaHei"/>
              </a:defRPr>
            </a:pPr>
            <a:r>
              <a:rPr lang="en-US" sz="2400" dirty="0">
                <a:latin typeface="微软雅黑" panose="020B0503020204020204" pitchFamily="34" charset="-122"/>
                <a:ea typeface="微软雅黑" panose="020B0503020204020204" pitchFamily="34" charset="-122"/>
              </a:rPr>
              <a:t>bring Chinese consumers to oversea merchants</a:t>
            </a:r>
            <a:endParaRPr sz="2400" dirty="0">
              <a:latin typeface="微软雅黑" panose="020B0503020204020204" pitchFamily="34" charset="-122"/>
              <a:ea typeface="微软雅黑" panose="020B0503020204020204" pitchFamily="34" charset="-122"/>
            </a:endParaRPr>
          </a:p>
        </p:txBody>
      </p:sp>
      <p:sp>
        <p:nvSpPr>
          <p:cNvPr id="287" name="Shape 287"/>
          <p:cNvSpPr/>
          <p:nvPr/>
        </p:nvSpPr>
        <p:spPr>
          <a:xfrm>
            <a:off x="204787" y="893797"/>
            <a:ext cx="12192000" cy="11331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352574">
              <a:lnSpc>
                <a:spcPct val="120000"/>
              </a:lnSpc>
              <a:defRPr sz="4000" b="1" spc="-39">
                <a:solidFill>
                  <a:srgbClr val="009FE9"/>
                </a:solidFill>
                <a:latin typeface="Microsoft YaHei"/>
                <a:ea typeface="Microsoft YaHei"/>
                <a:cs typeface="Microsoft YaHei"/>
                <a:sym typeface="Microsoft YaHei"/>
              </a:defRPr>
            </a:pPr>
            <a:r>
              <a:rPr lang="en-US" sz="2700" dirty="0">
                <a:solidFill>
                  <a:srgbClr val="0070C0"/>
                </a:solidFill>
                <a:latin typeface="微软雅黑" panose="020B0503020204020204" pitchFamily="34" charset="-122"/>
                <a:ea typeface="微软雅黑" panose="020B0503020204020204" pitchFamily="34" charset="-122"/>
              </a:rPr>
              <a:t>…to develop a new global digital financial ecosystem</a:t>
            </a:r>
            <a:endParaRPr sz="2700" dirty="0">
              <a:solidFill>
                <a:srgbClr val="0070C0"/>
              </a:solidFill>
              <a:latin typeface="微软雅黑" panose="020B0503020204020204" pitchFamily="34" charset="-122"/>
              <a:ea typeface="微软雅黑" panose="020B0503020204020204" pitchFamily="34" charset="-122"/>
            </a:endParaRPr>
          </a:p>
        </p:txBody>
      </p:sp>
      <p:sp>
        <p:nvSpPr>
          <p:cNvPr id="288" name="Shape 288"/>
          <p:cNvSpPr/>
          <p:nvPr/>
        </p:nvSpPr>
        <p:spPr>
          <a:xfrm>
            <a:off x="2184406" y="1540435"/>
            <a:ext cx="7987553" cy="557947"/>
          </a:xfrm>
          <a:prstGeom prst="rect">
            <a:avLst/>
          </a:prstGeom>
          <a:ln w="12700">
            <a:miter lim="400000"/>
          </a:ln>
          <a:extLst>
            <a:ext uri="{C572A759-6A51-4108-AA02-DFA0A04FC94B}">
              <ma14:wrappingTextBoxFlag xmlns:ma14="http://schemas.microsoft.com/office/mac/drawingml/2011/main" xmlns="" val="1"/>
            </a:ext>
          </a:extLst>
        </p:spPr>
        <p:txBody>
          <a:bodyPr lIns="40341" tIns="40341" rIns="40341" bIns="40341">
            <a:spAutoFit/>
          </a:bodyPr>
          <a:lstStyle>
            <a:lvl1pPr>
              <a:lnSpc>
                <a:spcPct val="180000"/>
              </a:lnSpc>
              <a:defRPr sz="2800">
                <a:solidFill>
                  <a:srgbClr val="53585F"/>
                </a:solidFill>
                <a:latin typeface="Microsoft YaHei"/>
                <a:ea typeface="Microsoft YaHei"/>
                <a:cs typeface="Microsoft YaHei"/>
                <a:sym typeface="Microsoft YaHei"/>
              </a:defRPr>
            </a:lvl1pPr>
          </a:lstStyle>
          <a:p>
            <a:r>
              <a:rPr sz="2000" dirty="0">
                <a:latin typeface="微软雅黑" panose="020B0503020204020204" pitchFamily="34" charset="-122"/>
                <a:ea typeface="微软雅黑" panose="020B0503020204020204" pitchFamily="34" charset="-122"/>
              </a:rPr>
              <a:t>to serve 2 billion customers globally in 10 years</a:t>
            </a:r>
          </a:p>
        </p:txBody>
      </p:sp>
      <p:grpSp>
        <p:nvGrpSpPr>
          <p:cNvPr id="5" name="组合 4"/>
          <p:cNvGrpSpPr/>
          <p:nvPr/>
        </p:nvGrpSpPr>
        <p:grpSpPr>
          <a:xfrm>
            <a:off x="9127544" y="3885044"/>
            <a:ext cx="2848124" cy="1660519"/>
            <a:chOff x="1223187" y="7298471"/>
            <a:chExt cx="6772145" cy="3955517"/>
          </a:xfrm>
        </p:grpSpPr>
        <p:pic>
          <p:nvPicPr>
            <p:cNvPr id="1026" name="Picture 2" descr="india flag 的图像结果"/>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23187" y="7691191"/>
              <a:ext cx="720185" cy="4800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fusionio.com/images/homepage/kakao.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34057" b="33632"/>
            <a:stretch/>
          </p:blipFill>
          <p:spPr bwMode="auto">
            <a:xfrm>
              <a:off x="2441593" y="9094222"/>
              <a:ext cx="2026260" cy="65469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41593" y="10218359"/>
              <a:ext cx="2232494" cy="1035629"/>
            </a:xfrm>
            <a:prstGeom prst="rect">
              <a:avLst/>
            </a:prstGeom>
          </p:spPr>
        </p:pic>
        <p:pic>
          <p:nvPicPr>
            <p:cNvPr id="1028" name="Picture 4" descr="thailand flag 的图像结果"/>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33380" y="7587547"/>
              <a:ext cx="711109" cy="4816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orea flag 的图像结果"/>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23187" y="9157547"/>
              <a:ext cx="755866" cy="5046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illippines flag 的图像结果"/>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33380" y="9192453"/>
              <a:ext cx="719008" cy="463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donesia flag 的图像结果"/>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23187" y="10589562"/>
              <a:ext cx="719008" cy="47933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descr="paytm 的图像结果"/>
            <p:cNvPicPr/>
            <p:nvPr/>
          </p:nvPicPr>
          <p:blipFill>
            <a:blip r:embed="rId9" cstate="email">
              <a:extLst>
                <a:ext uri="{28A0092B-C50C-407E-A947-70E740481C1C}">
                  <a14:useLocalDpi xmlns:a14="http://schemas.microsoft.com/office/drawing/2010/main"/>
                </a:ext>
              </a:extLst>
            </a:blip>
            <a:srcRect/>
            <a:stretch>
              <a:fillRect/>
            </a:stretch>
          </p:blipFill>
          <p:spPr bwMode="auto">
            <a:xfrm>
              <a:off x="2441594" y="7339500"/>
              <a:ext cx="2026260" cy="980984"/>
            </a:xfrm>
            <a:prstGeom prst="rect">
              <a:avLst/>
            </a:prstGeom>
            <a:noFill/>
            <a:ln>
              <a:noFill/>
            </a:ln>
          </p:spPr>
        </p:pic>
        <p:pic>
          <p:nvPicPr>
            <p:cNvPr id="23" name="图片 22" descr=" "/>
            <p:cNvPicPr/>
            <p:nvPr/>
          </p:nvPicPr>
          <p:blipFill>
            <a:blip r:embed="rId10" cstate="email">
              <a:extLst>
                <a:ext uri="{28A0092B-C50C-407E-A947-70E740481C1C}">
                  <a14:useLocalDpi xmlns:a14="http://schemas.microsoft.com/office/drawing/2010/main"/>
                </a:ext>
              </a:extLst>
            </a:blip>
            <a:srcRect/>
            <a:stretch>
              <a:fillRect/>
            </a:stretch>
          </p:blipFill>
          <p:spPr bwMode="auto">
            <a:xfrm>
              <a:off x="6055859" y="7298471"/>
              <a:ext cx="1287718" cy="966029"/>
            </a:xfrm>
            <a:prstGeom prst="rect">
              <a:avLst/>
            </a:prstGeom>
            <a:noFill/>
            <a:ln>
              <a:noFill/>
            </a:ln>
          </p:spPr>
        </p:pic>
        <p:pic>
          <p:nvPicPr>
            <p:cNvPr id="24" name="图片 23"/>
            <p:cNvPicPr/>
            <p:nvPr/>
          </p:nvPicPr>
          <p:blipFill>
            <a:blip r:embed="rId11"/>
            <a:stretch>
              <a:fillRect/>
            </a:stretch>
          </p:blipFill>
          <p:spPr>
            <a:xfrm>
              <a:off x="6099746" y="8962904"/>
              <a:ext cx="1895586" cy="893895"/>
            </a:xfrm>
            <a:prstGeom prst="rect">
              <a:avLst/>
            </a:prstGeom>
          </p:spPr>
        </p:pic>
      </p:grpSp>
      <p:sp>
        <p:nvSpPr>
          <p:cNvPr id="3" name="椭圆 2"/>
          <p:cNvSpPr/>
          <p:nvPr/>
        </p:nvSpPr>
        <p:spPr>
          <a:xfrm>
            <a:off x="8898944" y="2787326"/>
            <a:ext cx="457200" cy="457200"/>
          </a:xfrm>
          <a:prstGeom prst="ellipse">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altLang="zh-CN" dirty="0">
                <a:solidFill>
                  <a:srgbClr val="FFFFFF"/>
                </a:solidFill>
                <a:latin typeface="微软雅黑" panose="020B0503020204020204" pitchFamily="34" charset="-122"/>
                <a:ea typeface="微软雅黑" panose="020B0503020204020204" pitchFamily="34" charset="-122"/>
              </a:rPr>
              <a:t>3</a:t>
            </a:r>
            <a:endParaRPr lang="zh-CN" altLang="en-US"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 name="椭圆 24"/>
          <p:cNvSpPr/>
          <p:nvPr/>
        </p:nvSpPr>
        <p:spPr>
          <a:xfrm>
            <a:off x="622090" y="2787326"/>
            <a:ext cx="457200" cy="457200"/>
          </a:xfrm>
          <a:prstGeom prst="ellipse">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altLang="zh-CN" dirty="0">
                <a:solidFill>
                  <a:srgbClr val="FFFFFF"/>
                </a:solidFill>
                <a:latin typeface="微软雅黑" panose="020B0503020204020204" pitchFamily="34" charset="-122"/>
                <a:ea typeface="微软雅黑" panose="020B0503020204020204" pitchFamily="34" charset="-122"/>
              </a:rPr>
              <a:t>1</a:t>
            </a:r>
            <a:endParaRPr lang="zh-CN" altLang="en-US"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4" name="组合 3"/>
          <p:cNvGrpSpPr/>
          <p:nvPr/>
        </p:nvGrpSpPr>
        <p:grpSpPr>
          <a:xfrm>
            <a:off x="622090" y="3853153"/>
            <a:ext cx="3480624" cy="1651063"/>
            <a:chOff x="9627225" y="7026438"/>
            <a:chExt cx="8080875" cy="3804289"/>
          </a:xfrm>
        </p:grpSpPr>
        <p:pic>
          <p:nvPicPr>
            <p:cNvPr id="280" name="pasted-image.pdf"/>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627225" y="7026438"/>
              <a:ext cx="8080875" cy="3804289"/>
            </a:xfrm>
            <a:prstGeom prst="rect">
              <a:avLst/>
            </a:prstGeom>
            <a:ln w="12700" cap="flat">
              <a:noFill/>
              <a:miter lim="400000"/>
            </a:ln>
            <a:effectLst/>
          </p:spPr>
        </p:pic>
        <p:pic>
          <p:nvPicPr>
            <p:cNvPr id="281" name="pasted-image.pdf"/>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15637690" y="7720637"/>
              <a:ext cx="584141" cy="846734"/>
            </a:xfrm>
            <a:prstGeom prst="rect">
              <a:avLst/>
            </a:prstGeom>
            <a:ln w="12700" cap="flat">
              <a:noFill/>
              <a:miter lim="400000"/>
            </a:ln>
            <a:effectLst/>
          </p:spPr>
        </p:pic>
        <p:pic>
          <p:nvPicPr>
            <p:cNvPr id="282" name="pasted-image.pdf"/>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4390602" y="7901137"/>
              <a:ext cx="335097" cy="485734"/>
            </a:xfrm>
            <a:prstGeom prst="rect">
              <a:avLst/>
            </a:prstGeom>
            <a:ln w="12700" cap="flat">
              <a:noFill/>
              <a:miter lim="400000"/>
            </a:ln>
            <a:effectLst/>
          </p:spPr>
        </p:pic>
        <p:pic>
          <p:nvPicPr>
            <p:cNvPr id="283" name="pasted-image.pdf"/>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797972" y="9348018"/>
              <a:ext cx="335097" cy="485735"/>
            </a:xfrm>
            <a:prstGeom prst="rect">
              <a:avLst/>
            </a:prstGeom>
            <a:ln w="12700" cap="flat">
              <a:noFill/>
              <a:miter lim="400000"/>
            </a:ln>
            <a:effectLst/>
          </p:spPr>
        </p:pic>
        <p:pic>
          <p:nvPicPr>
            <p:cNvPr id="284" name="pasted-image.pdf"/>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47793" y="7191252"/>
              <a:ext cx="499505" cy="724051"/>
            </a:xfrm>
            <a:prstGeom prst="rect">
              <a:avLst/>
            </a:prstGeom>
            <a:ln w="12700" cap="flat">
              <a:noFill/>
              <a:miter lim="400000"/>
            </a:ln>
            <a:effectLst/>
          </p:spPr>
        </p:pic>
        <p:pic>
          <p:nvPicPr>
            <p:cNvPr id="285" name="pasted-image.pdf"/>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6261235" y="9593280"/>
              <a:ext cx="255855" cy="370872"/>
            </a:xfrm>
            <a:prstGeom prst="rect">
              <a:avLst/>
            </a:prstGeom>
            <a:ln w="12700" cap="flat">
              <a:noFill/>
              <a:miter lim="400000"/>
            </a:ln>
            <a:effectLst/>
          </p:spPr>
        </p:pic>
      </p:grpSp>
      <p:sp>
        <p:nvSpPr>
          <p:cNvPr id="46" name="Shape 275"/>
          <p:cNvSpPr/>
          <p:nvPr/>
        </p:nvSpPr>
        <p:spPr>
          <a:xfrm>
            <a:off x="5379689" y="2632552"/>
            <a:ext cx="2897240" cy="7105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310" tIns="27310" rIns="27310" bIns="27310" numCol="1" anchor="ctr">
            <a:noAutofit/>
          </a:bodyPr>
          <a:lstStyle/>
          <a:p>
            <a:pPr algn="l">
              <a:defRPr sz="3200" b="1" spc="-128">
                <a:solidFill>
                  <a:srgbClr val="3E3A39"/>
                </a:solidFill>
                <a:latin typeface="Microsoft YaHei"/>
                <a:ea typeface="Microsoft YaHei"/>
                <a:cs typeface="Microsoft YaHei"/>
                <a:sym typeface="Microsoft YaHei"/>
              </a:defRPr>
            </a:pPr>
            <a:r>
              <a:rPr lang="en-US" altLang="zh-CN" sz="2400" dirty="0">
                <a:latin typeface="微软雅黑" panose="020B0503020204020204" pitchFamily="34" charset="-122"/>
                <a:ea typeface="微软雅黑" panose="020B0503020204020204" pitchFamily="34" charset="-122"/>
              </a:rPr>
              <a:t>help</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to</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build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EWTP</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with</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Alibaba</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group</a:t>
            </a:r>
            <a:endParaRPr sz="2400" dirty="0">
              <a:latin typeface="微软雅黑" panose="020B0503020204020204" pitchFamily="34" charset="-122"/>
              <a:ea typeface="微软雅黑" panose="020B0503020204020204" pitchFamily="34" charset="-122"/>
            </a:endParaRPr>
          </a:p>
        </p:txBody>
      </p:sp>
      <p:sp>
        <p:nvSpPr>
          <p:cNvPr id="47" name="椭圆 24"/>
          <p:cNvSpPr/>
          <p:nvPr/>
        </p:nvSpPr>
        <p:spPr>
          <a:xfrm>
            <a:off x="4790975" y="2787326"/>
            <a:ext cx="457200" cy="457200"/>
          </a:xfrm>
          <a:prstGeom prst="ellipse">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altLang="zh-CN" dirty="0">
                <a:solidFill>
                  <a:srgbClr val="FFFFFF"/>
                </a:solidFill>
                <a:latin typeface="微软雅黑" panose="020B0503020204020204" pitchFamily="34" charset="-122"/>
                <a:ea typeface="微软雅黑" panose="020B0503020204020204" pitchFamily="34" charset="-122"/>
              </a:rPr>
              <a:t>2</a:t>
            </a:r>
            <a:endParaRPr lang="zh-CN" altLang="en-US" dirty="0">
              <a:solidFill>
                <a:srgbClr val="FFFFFF"/>
              </a:solidFill>
              <a:latin typeface="微软雅黑" panose="020B0503020204020204" pitchFamily="34" charset="-122"/>
              <a:ea typeface="微软雅黑" panose="020B0503020204020204" pitchFamily="34" charset="-122"/>
              <a:sym typeface="Helvetica Light"/>
            </a:endParaRPr>
          </a:p>
        </p:txBody>
      </p:sp>
      <p:pic>
        <p:nvPicPr>
          <p:cNvPr id="6" name="Picture 5"/>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4789029" y="3453463"/>
            <a:ext cx="3676874" cy="2679323"/>
          </a:xfrm>
          <a:prstGeom prst="rect">
            <a:avLst/>
          </a:prstGeom>
        </p:spPr>
      </p:pic>
    </p:spTree>
    <p:extLst>
      <p:ext uri="{BB962C8B-B14F-4D97-AF65-F5344CB8AC3E}">
        <p14:creationId xmlns:p14="http://schemas.microsoft.com/office/powerpoint/2010/main" val="94170810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Empower Local Partner</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4" name="Rounded Rectangle 3">
            <a:extLst>
              <a:ext uri="{FF2B5EF4-FFF2-40B4-BE49-F238E27FC236}">
                <a16:creationId xmlns:a16="http://schemas.microsoft.com/office/drawing/2014/main" id="{28E2DBAF-957D-3F49-9E6E-F7DB82E856E7}"/>
              </a:ext>
            </a:extLst>
          </p:cNvPr>
          <p:cNvSpPr/>
          <p:nvPr/>
        </p:nvSpPr>
        <p:spPr>
          <a:xfrm>
            <a:off x="1811886" y="5137526"/>
            <a:ext cx="8934450" cy="419973"/>
          </a:xfrm>
          <a:prstGeom prst="round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buClr>
                <a:srgbClr val="000000"/>
              </a:buClr>
            </a:pPr>
            <a:endParaRPr lang="en-US" dirty="0">
              <a:solidFill>
                <a:srgbClr val="000000"/>
              </a:solidFill>
              <a:uFill>
                <a:solidFill>
                  <a:srgbClr val="000000"/>
                </a:solidFill>
              </a:uFill>
              <a:sym typeface="Microsoft YaHei"/>
            </a:endParaRPr>
          </a:p>
        </p:txBody>
      </p:sp>
      <p:sp>
        <p:nvSpPr>
          <p:cNvPr id="5" name="Oval 4">
            <a:extLst>
              <a:ext uri="{FF2B5EF4-FFF2-40B4-BE49-F238E27FC236}">
                <a16:creationId xmlns:a16="http://schemas.microsoft.com/office/drawing/2014/main" id="{DF55D0B6-1411-004C-88C1-0D8C7C17DE8A}"/>
              </a:ext>
            </a:extLst>
          </p:cNvPr>
          <p:cNvSpPr/>
          <p:nvPr/>
        </p:nvSpPr>
        <p:spPr>
          <a:xfrm>
            <a:off x="493470" y="5225116"/>
            <a:ext cx="2642616" cy="138988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ctr">
            <a:noAutofit/>
          </a:bodyPr>
          <a:lstStyle/>
          <a:p>
            <a:pPr algn="ctr"/>
            <a:r>
              <a:rPr lang="en-US" sz="1600" b="1" dirty="0">
                <a:solidFill>
                  <a:schemeClr val="bg1"/>
                </a:solidFill>
                <a:latin typeface="Arial" panose="020B0604020202020204" pitchFamily="34" charset="0"/>
                <a:cs typeface="Arial" panose="020B0604020202020204" pitchFamily="34" charset="0"/>
              </a:rPr>
              <a:t>Accelerate</a:t>
            </a:r>
          </a:p>
          <a:p>
            <a:pPr algn="ctr"/>
            <a:r>
              <a:rPr lang="en-US" sz="1600" i="1" dirty="0">
                <a:solidFill>
                  <a:schemeClr val="bg1"/>
                </a:solidFill>
                <a:latin typeface="Arial" panose="020B0604020202020204" pitchFamily="34" charset="0"/>
                <a:cs typeface="Arial" panose="020B0604020202020204" pitchFamily="34" charset="0"/>
              </a:rPr>
              <a:t>Share Ant’s Technology &amp; Experience</a:t>
            </a:r>
            <a:endParaRPr lang="en-US" sz="1600" b="1" dirty="0">
              <a:solidFill>
                <a:schemeClr val="bg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9F6EB782-F7A7-1246-8756-1088DE0CED0C}"/>
              </a:ext>
            </a:extLst>
          </p:cNvPr>
          <p:cNvSpPr/>
          <p:nvPr/>
        </p:nvSpPr>
        <p:spPr>
          <a:xfrm>
            <a:off x="3448037" y="5227256"/>
            <a:ext cx="2639402" cy="138560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ctr">
            <a:noAutofit/>
          </a:bodyPr>
          <a:lstStyle/>
          <a:p>
            <a:pPr algn="ctr"/>
            <a:r>
              <a:rPr lang="en-US" sz="1600" b="1" dirty="0">
                <a:solidFill>
                  <a:schemeClr val="bg1"/>
                </a:solidFill>
                <a:latin typeface="Arial" panose="020B0604020202020204" pitchFamily="34" charset="0"/>
                <a:cs typeface="Arial" panose="020B0604020202020204" pitchFamily="34" charset="0"/>
              </a:rPr>
              <a:t>Localize</a:t>
            </a:r>
          </a:p>
          <a:p>
            <a:pPr algn="ctr"/>
            <a:r>
              <a:rPr lang="en-US" sz="1600" i="1" dirty="0">
                <a:solidFill>
                  <a:schemeClr val="bg1"/>
                </a:solidFill>
                <a:latin typeface="Arial" panose="020B0604020202020204" pitchFamily="34" charset="0"/>
                <a:cs typeface="Arial" panose="020B0604020202020204" pitchFamily="34" charset="0"/>
              </a:rPr>
              <a:t>Meeting Customer Needs</a:t>
            </a:r>
            <a:endParaRPr lang="en-US" sz="1600" b="1"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39110DDA-00B5-3641-9A1D-F4611CD36DE7}"/>
              </a:ext>
            </a:extLst>
          </p:cNvPr>
          <p:cNvSpPr/>
          <p:nvPr/>
        </p:nvSpPr>
        <p:spPr>
          <a:xfrm>
            <a:off x="6399390" y="5227256"/>
            <a:ext cx="2639402" cy="138560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ctr">
            <a:noAutofit/>
          </a:bodyPr>
          <a:lstStyle/>
          <a:p>
            <a:pPr algn="ctr"/>
            <a:r>
              <a:rPr lang="en-US" sz="1600" b="1" dirty="0">
                <a:solidFill>
                  <a:schemeClr val="bg1"/>
                </a:solidFill>
                <a:latin typeface="Arial" panose="020B0604020202020204" pitchFamily="34" charset="0"/>
                <a:cs typeface="Arial" panose="020B0604020202020204" pitchFamily="34" charset="0"/>
              </a:rPr>
              <a:t>Agile</a:t>
            </a:r>
          </a:p>
          <a:p>
            <a:pPr algn="ctr"/>
            <a:r>
              <a:rPr lang="en-US" sz="1600" i="1" dirty="0">
                <a:solidFill>
                  <a:schemeClr val="bg1"/>
                </a:solidFill>
                <a:latin typeface="Arial" panose="020B0604020202020204" pitchFamily="34" charset="0"/>
                <a:cs typeface="Arial" panose="020B0604020202020204" pitchFamily="34" charset="0"/>
              </a:rPr>
              <a:t>Speed to Market</a:t>
            </a:r>
            <a:endParaRPr lang="en-US" sz="1600" b="1"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A235862F-7945-F84D-824D-08EC5E8E9AFD}"/>
              </a:ext>
            </a:extLst>
          </p:cNvPr>
          <p:cNvSpPr/>
          <p:nvPr/>
        </p:nvSpPr>
        <p:spPr>
          <a:xfrm>
            <a:off x="9350742" y="5225116"/>
            <a:ext cx="2642616" cy="138988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ctr">
            <a:noAutofit/>
          </a:bodyPr>
          <a:lstStyle/>
          <a:p>
            <a:pPr algn="ctr"/>
            <a:r>
              <a:rPr lang="en-US" sz="1600" b="1" dirty="0">
                <a:solidFill>
                  <a:schemeClr val="bg1"/>
                </a:solidFill>
                <a:latin typeface="Arial" panose="020B0604020202020204" pitchFamily="34" charset="0"/>
                <a:cs typeface="Arial" panose="020B0604020202020204" pitchFamily="34" charset="0"/>
              </a:rPr>
              <a:t>Upskill</a:t>
            </a:r>
          </a:p>
          <a:p>
            <a:pPr algn="ctr"/>
            <a:r>
              <a:rPr lang="en-US" sz="1600" i="1" dirty="0">
                <a:solidFill>
                  <a:schemeClr val="bg1"/>
                </a:solidFill>
                <a:latin typeface="Arial" panose="020B0604020202020204" pitchFamily="34" charset="0"/>
                <a:cs typeface="Arial" panose="020B0604020202020204" pitchFamily="34" charset="0"/>
              </a:rPr>
              <a:t>Developing in-house capabilities</a:t>
            </a:r>
            <a:endParaRPr lang="en-US" sz="16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D93535C-AD4A-8D44-BC73-BB7061DFD774}"/>
              </a:ext>
            </a:extLst>
          </p:cNvPr>
          <p:cNvSpPr txBox="1"/>
          <p:nvPr/>
        </p:nvSpPr>
        <p:spPr>
          <a:xfrm>
            <a:off x="1624722" y="4033769"/>
            <a:ext cx="1210781" cy="3282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n-US" altLang="zh-CN" dirty="0">
                <a:solidFill>
                  <a:srgbClr val="000000"/>
                </a:solidFill>
                <a:sym typeface="Helvetica Light"/>
              </a:rPr>
              <a:t>User</a:t>
            </a:r>
            <a:r>
              <a:rPr lang="zh-CN" altLang="en-US" dirty="0">
                <a:solidFill>
                  <a:srgbClr val="000000"/>
                </a:solidFill>
                <a:sym typeface="Helvetica Light"/>
              </a:rPr>
              <a:t> </a:t>
            </a:r>
            <a:r>
              <a:rPr lang="en-US" altLang="zh-CN" dirty="0">
                <a:solidFill>
                  <a:srgbClr val="000000"/>
                </a:solidFill>
                <a:sym typeface="Helvetica Light"/>
              </a:rPr>
              <a:t>Service</a:t>
            </a:r>
            <a:endParaRPr lang="en-US" dirty="0">
              <a:solidFill>
                <a:srgbClr val="000000"/>
              </a:solidFill>
              <a:sym typeface="Helvetica Light"/>
            </a:endParaRPr>
          </a:p>
        </p:txBody>
      </p:sp>
      <p:pic>
        <p:nvPicPr>
          <p:cNvPr id="10" name="Picture 9">
            <a:extLst>
              <a:ext uri="{FF2B5EF4-FFF2-40B4-BE49-F238E27FC236}">
                <a16:creationId xmlns:a16="http://schemas.microsoft.com/office/drawing/2014/main" id="{E494497A-4E03-AA4D-AFC4-63950CAFBE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8527" y="2957301"/>
            <a:ext cx="926196" cy="910343"/>
          </a:xfrm>
          <a:prstGeom prst="rect">
            <a:avLst/>
          </a:prstGeom>
        </p:spPr>
      </p:pic>
      <p:pic>
        <p:nvPicPr>
          <p:cNvPr id="11" name="Picture 10">
            <a:extLst>
              <a:ext uri="{FF2B5EF4-FFF2-40B4-BE49-F238E27FC236}">
                <a16:creationId xmlns:a16="http://schemas.microsoft.com/office/drawing/2014/main" id="{C64B3129-58E6-174C-ACC5-ED98EC92D2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1727" y="2900870"/>
            <a:ext cx="1116772" cy="1097659"/>
          </a:xfrm>
          <a:prstGeom prst="rect">
            <a:avLst/>
          </a:prstGeom>
        </p:spPr>
      </p:pic>
      <p:sp>
        <p:nvSpPr>
          <p:cNvPr id="12" name="TextBox 11">
            <a:extLst>
              <a:ext uri="{FF2B5EF4-FFF2-40B4-BE49-F238E27FC236}">
                <a16:creationId xmlns:a16="http://schemas.microsoft.com/office/drawing/2014/main" id="{68F29C63-2DED-7F43-BC21-C55E999DAE97}"/>
              </a:ext>
            </a:extLst>
          </p:cNvPr>
          <p:cNvSpPr txBox="1"/>
          <p:nvPr/>
        </p:nvSpPr>
        <p:spPr>
          <a:xfrm>
            <a:off x="3723189" y="3998529"/>
            <a:ext cx="1936877" cy="3282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n-US" altLang="zh-CN" dirty="0">
                <a:solidFill>
                  <a:srgbClr val="000000"/>
                </a:solidFill>
                <a:sym typeface="Helvetica Light"/>
              </a:rPr>
              <a:t>Merchant</a:t>
            </a:r>
            <a:r>
              <a:rPr lang="zh-CN" altLang="en-US" dirty="0">
                <a:solidFill>
                  <a:srgbClr val="000000"/>
                </a:solidFill>
                <a:sym typeface="Helvetica Light"/>
              </a:rPr>
              <a:t> </a:t>
            </a:r>
            <a:r>
              <a:rPr lang="en-US" altLang="zh-CN" dirty="0">
                <a:solidFill>
                  <a:srgbClr val="000000"/>
                </a:solidFill>
                <a:sym typeface="Helvetica Light"/>
              </a:rPr>
              <a:t>operation</a:t>
            </a:r>
            <a:endParaRPr lang="en-US" dirty="0">
              <a:solidFill>
                <a:srgbClr val="000000"/>
              </a:solidFill>
              <a:sym typeface="Helvetica Light"/>
            </a:endParaRPr>
          </a:p>
        </p:txBody>
      </p:sp>
      <p:pic>
        <p:nvPicPr>
          <p:cNvPr id="13" name="Picture 12">
            <a:extLst>
              <a:ext uri="{FF2B5EF4-FFF2-40B4-BE49-F238E27FC236}">
                <a16:creationId xmlns:a16="http://schemas.microsoft.com/office/drawing/2014/main" id="{69A6EDF3-1EBC-384F-84E5-735B6856FC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13185" y="2972361"/>
            <a:ext cx="954676" cy="954676"/>
          </a:xfrm>
          <a:prstGeom prst="rect">
            <a:avLst/>
          </a:prstGeom>
        </p:spPr>
      </p:pic>
      <p:sp>
        <p:nvSpPr>
          <p:cNvPr id="14" name="TextBox 13">
            <a:extLst>
              <a:ext uri="{FF2B5EF4-FFF2-40B4-BE49-F238E27FC236}">
                <a16:creationId xmlns:a16="http://schemas.microsoft.com/office/drawing/2014/main" id="{F64CEDD1-B3A0-7B4E-B035-74147C4EDFEC}"/>
              </a:ext>
            </a:extLst>
          </p:cNvPr>
          <p:cNvSpPr txBox="1"/>
          <p:nvPr/>
        </p:nvSpPr>
        <p:spPr>
          <a:xfrm>
            <a:off x="6648213" y="3995870"/>
            <a:ext cx="1684628" cy="3282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en-US" altLang="zh-CN" dirty="0">
                <a:solidFill>
                  <a:srgbClr val="000000"/>
                </a:solidFill>
                <a:sym typeface="Helvetica Light"/>
              </a:rPr>
              <a:t>Payment</a:t>
            </a:r>
            <a:r>
              <a:rPr lang="zh-CN" altLang="en-US" dirty="0">
                <a:solidFill>
                  <a:srgbClr val="000000"/>
                </a:solidFill>
                <a:sym typeface="Helvetica Light"/>
              </a:rPr>
              <a:t> </a:t>
            </a:r>
            <a:r>
              <a:rPr lang="en-US" altLang="zh-CN" dirty="0">
                <a:solidFill>
                  <a:srgbClr val="000000"/>
                </a:solidFill>
                <a:sym typeface="Helvetica Light"/>
              </a:rPr>
              <a:t>solution</a:t>
            </a:r>
            <a:endParaRPr lang="en-US" dirty="0">
              <a:solidFill>
                <a:srgbClr val="000000"/>
              </a:solidFill>
              <a:sym typeface="Helvetica Light"/>
            </a:endParaRPr>
          </a:p>
        </p:txBody>
      </p:sp>
      <p:sp>
        <p:nvSpPr>
          <p:cNvPr id="15" name="TextBox 14">
            <a:extLst>
              <a:ext uri="{FF2B5EF4-FFF2-40B4-BE49-F238E27FC236}">
                <a16:creationId xmlns:a16="http://schemas.microsoft.com/office/drawing/2014/main" id="{3ABAD590-2D85-E143-AE24-A8B70056DD69}"/>
              </a:ext>
            </a:extLst>
          </p:cNvPr>
          <p:cNvSpPr txBox="1"/>
          <p:nvPr/>
        </p:nvSpPr>
        <p:spPr>
          <a:xfrm>
            <a:off x="9305244" y="3995870"/>
            <a:ext cx="1775294" cy="3282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latinLnBrk="1" hangingPunct="0"/>
            <a:r>
              <a:rPr lang="zh-CN" altLang="en-US" dirty="0">
                <a:solidFill>
                  <a:srgbClr val="000000"/>
                </a:solidFill>
                <a:sym typeface="Helvetica Light"/>
              </a:rPr>
              <a:t> </a:t>
            </a:r>
            <a:r>
              <a:rPr lang="en-US" altLang="zh-CN" dirty="0">
                <a:solidFill>
                  <a:srgbClr val="000000"/>
                </a:solidFill>
                <a:sym typeface="Helvetica Light"/>
              </a:rPr>
              <a:t>Risk</a:t>
            </a:r>
            <a:r>
              <a:rPr lang="zh-CN" altLang="en-US" dirty="0">
                <a:solidFill>
                  <a:srgbClr val="000000"/>
                </a:solidFill>
                <a:sym typeface="Helvetica Light"/>
              </a:rPr>
              <a:t> </a:t>
            </a:r>
            <a:r>
              <a:rPr lang="en-US" altLang="zh-CN" dirty="0">
                <a:solidFill>
                  <a:srgbClr val="000000"/>
                </a:solidFill>
                <a:sym typeface="Helvetica Light"/>
              </a:rPr>
              <a:t>management</a:t>
            </a:r>
            <a:endParaRPr lang="en-US" dirty="0">
              <a:solidFill>
                <a:srgbClr val="000000"/>
              </a:solidFill>
              <a:sym typeface="Helvetica Light"/>
            </a:endParaRPr>
          </a:p>
        </p:txBody>
      </p:sp>
      <p:pic>
        <p:nvPicPr>
          <p:cNvPr id="16" name="Picture 15">
            <a:extLst>
              <a:ext uri="{FF2B5EF4-FFF2-40B4-BE49-F238E27FC236}">
                <a16:creationId xmlns:a16="http://schemas.microsoft.com/office/drawing/2014/main" id="{682C9F75-F04C-2441-8178-6DC49AD0B7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56454" y="2926575"/>
            <a:ext cx="1213945" cy="945931"/>
          </a:xfrm>
          <a:prstGeom prst="rect">
            <a:avLst/>
          </a:prstGeom>
        </p:spPr>
      </p:pic>
      <p:pic>
        <p:nvPicPr>
          <p:cNvPr id="18" name="Picture 17">
            <a:extLst>
              <a:ext uri="{FF2B5EF4-FFF2-40B4-BE49-F238E27FC236}">
                <a16:creationId xmlns:a16="http://schemas.microsoft.com/office/drawing/2014/main" id="{23C2C0F7-347A-2F4B-897F-09B4EDD08B7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33887" y="1233265"/>
            <a:ext cx="1779298" cy="1351366"/>
          </a:xfrm>
          <a:prstGeom prst="rect">
            <a:avLst/>
          </a:prstGeom>
        </p:spPr>
      </p:pic>
    </p:spTree>
    <p:extLst>
      <p:ext uri="{BB962C8B-B14F-4D97-AF65-F5344CB8AC3E}">
        <p14:creationId xmlns:p14="http://schemas.microsoft.com/office/powerpoint/2010/main" val="1544264101"/>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203199" y="5773738"/>
            <a:ext cx="12195176" cy="1096962"/>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lvl1pPr>
              <a:defRPr>
                <a:solidFill>
                  <a:srgbClr val="000000"/>
                </a:solidFill>
                <a:latin typeface="Microsoft YaHei" charset="-122"/>
                <a:ea typeface="Microsoft YaHei" charset="-122"/>
                <a:cs typeface="Microsoft YaHei" charset="-122"/>
                <a:sym typeface="Microsoft YaHei" charset="-122"/>
              </a:defRPr>
            </a:lvl1pPr>
            <a:lvl2pPr marL="742950" indent="-285750">
              <a:defRPr>
                <a:solidFill>
                  <a:srgbClr val="000000"/>
                </a:solidFill>
                <a:latin typeface="Microsoft YaHei" charset="-122"/>
                <a:ea typeface="Microsoft YaHei" charset="-122"/>
                <a:cs typeface="Microsoft YaHei" charset="-122"/>
                <a:sym typeface="Microsoft YaHei" charset="-122"/>
              </a:defRPr>
            </a:lvl2pPr>
            <a:lvl3pPr marL="1143000">
              <a:defRPr>
                <a:solidFill>
                  <a:srgbClr val="000000"/>
                </a:solidFill>
                <a:latin typeface="Microsoft YaHei" charset="-122"/>
                <a:ea typeface="Microsoft YaHei" charset="-122"/>
                <a:cs typeface="Microsoft YaHei" charset="-122"/>
                <a:sym typeface="Microsoft YaHei" charset="-122"/>
              </a:defRPr>
            </a:lvl3pPr>
            <a:lvl4pPr marL="1600200" indent="-228600">
              <a:defRPr>
                <a:solidFill>
                  <a:srgbClr val="000000"/>
                </a:solidFill>
                <a:latin typeface="Microsoft YaHei" charset="-122"/>
                <a:ea typeface="Microsoft YaHei" charset="-122"/>
                <a:cs typeface="Microsoft YaHei" charset="-122"/>
                <a:sym typeface="Microsoft YaHei" charset="-122"/>
              </a:defRPr>
            </a:lvl4pPr>
            <a:lvl5pPr marL="2057400" indent="-228600">
              <a:defRPr>
                <a:solidFill>
                  <a:srgbClr val="000000"/>
                </a:solidFill>
                <a:latin typeface="Microsoft YaHei" charset="-122"/>
                <a:ea typeface="Microsoft YaHei" charset="-122"/>
                <a:cs typeface="Microsoft YaHei" charset="-122"/>
                <a:sym typeface="Microsoft YaHei" charset="-122"/>
              </a:defRPr>
            </a:lvl5pPr>
            <a:lvl6pPr marL="2514600" indent="-2286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6pPr>
            <a:lvl7pPr marL="2971800" indent="-2286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7pPr>
            <a:lvl8pPr marL="3429000" indent="-2286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8pPr>
            <a:lvl9pPr marL="3886200" indent="-2286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9pPr>
          </a:lstStyle>
          <a:p>
            <a:pPr eaLnBrk="1">
              <a:buClr>
                <a:srgbClr val="000000"/>
              </a:buClr>
            </a:pPr>
            <a:endParaRPr lang="zh-CN" altLang="en-US">
              <a:ea typeface="宋体" charset="-122"/>
            </a:endParaRPr>
          </a:p>
        </p:txBody>
      </p:sp>
      <p:sp>
        <p:nvSpPr>
          <p:cNvPr id="30722" name="Rectangle 2"/>
          <p:cNvSpPr>
            <a:spLocks/>
          </p:cNvSpPr>
          <p:nvPr/>
        </p:nvSpPr>
        <p:spPr bwMode="auto">
          <a:xfrm>
            <a:off x="10456862" y="6194529"/>
            <a:ext cx="884858" cy="24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800" tIns="50800" rIns="50800" bIns="50800" anchor="ctr">
            <a:spAutoFit/>
          </a:bodyPr>
          <a:lstStyle/>
          <a:p>
            <a:pPr eaLnBrk="1">
              <a:buClr>
                <a:srgbClr val="000000"/>
              </a:buClr>
            </a:pPr>
            <a:r>
              <a:rPr lang="en-US" altLang="zh-CN" sz="900">
                <a:solidFill>
                  <a:srgbClr val="FFFFFF"/>
                </a:solidFill>
                <a:ea typeface="宋体" charset="-122"/>
              </a:rPr>
              <a:t>www.antfin.com</a:t>
            </a:r>
          </a:p>
        </p:txBody>
      </p:sp>
      <p:pic>
        <p:nvPicPr>
          <p:cNvPr id="30723" name="Picture 3" descr="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56862" y="5610226"/>
            <a:ext cx="215900"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6"/>
          <p:cNvSpPr>
            <a:spLocks/>
          </p:cNvSpPr>
          <p:nvPr/>
        </p:nvSpPr>
        <p:spPr bwMode="auto">
          <a:xfrm>
            <a:off x="2916237" y="2154922"/>
            <a:ext cx="7540625" cy="56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a:defRPr>
                <a:solidFill>
                  <a:srgbClr val="000000"/>
                </a:solidFill>
                <a:latin typeface="Microsoft YaHei" charset="-122"/>
                <a:ea typeface="Microsoft YaHei" charset="-122"/>
                <a:cs typeface="Microsoft YaHei" charset="-122"/>
                <a:sym typeface="Microsoft YaHei" charset="-122"/>
              </a:defRPr>
            </a:lvl1pPr>
            <a:lvl2pPr>
              <a:defRPr>
                <a:solidFill>
                  <a:srgbClr val="000000"/>
                </a:solidFill>
                <a:latin typeface="Microsoft YaHei" charset="-122"/>
                <a:ea typeface="Microsoft YaHei" charset="-122"/>
                <a:cs typeface="Microsoft YaHei" charset="-122"/>
                <a:sym typeface="Microsoft YaHei" charset="-122"/>
              </a:defRPr>
            </a:lvl2pPr>
            <a:lvl3pPr>
              <a:defRPr>
                <a:solidFill>
                  <a:srgbClr val="000000"/>
                </a:solidFill>
                <a:latin typeface="Microsoft YaHei" charset="-122"/>
                <a:ea typeface="Microsoft YaHei" charset="-122"/>
                <a:cs typeface="Microsoft YaHei" charset="-122"/>
                <a:sym typeface="Microsoft YaHei" charset="-122"/>
              </a:defRPr>
            </a:lvl3pPr>
            <a:lvl4pPr>
              <a:defRPr>
                <a:solidFill>
                  <a:srgbClr val="000000"/>
                </a:solidFill>
                <a:latin typeface="Microsoft YaHei" charset="-122"/>
                <a:ea typeface="Microsoft YaHei" charset="-122"/>
                <a:cs typeface="Microsoft YaHei" charset="-122"/>
                <a:sym typeface="Microsoft YaHei" charset="-122"/>
              </a:defRPr>
            </a:lvl4pPr>
            <a:lvl5pPr>
              <a:defRPr>
                <a:solidFill>
                  <a:srgbClr val="000000"/>
                </a:solidFill>
                <a:latin typeface="Microsoft YaHei" charset="-122"/>
                <a:ea typeface="Microsoft YaHei" charset="-122"/>
                <a:cs typeface="Microsoft YaHei" charset="-122"/>
                <a:sym typeface="Microsoft YaHei" charset="-122"/>
              </a:defRPr>
            </a:lvl5pPr>
            <a:lvl6pPr indent="-4572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6pPr>
            <a:lvl7pPr indent="-4572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7pPr>
            <a:lvl8pPr indent="-4572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8pPr>
            <a:lvl9pPr indent="-457200" eaLnBrk="0" fontAlgn="base" hangingPunct="0">
              <a:spcBef>
                <a:spcPct val="0"/>
              </a:spcBef>
              <a:spcAft>
                <a:spcPct val="0"/>
              </a:spcAft>
              <a:defRPr>
                <a:solidFill>
                  <a:srgbClr val="000000"/>
                </a:solidFill>
                <a:latin typeface="Microsoft YaHei" charset="-122"/>
                <a:ea typeface="Microsoft YaHei" charset="-122"/>
                <a:cs typeface="Microsoft YaHei" charset="-122"/>
                <a:sym typeface="Microsoft YaHei" charset="-122"/>
              </a:defRPr>
            </a:lvl9pPr>
          </a:lstStyle>
          <a:p>
            <a:pPr>
              <a:lnSpc>
                <a:spcPct val="110000"/>
              </a:lnSpc>
              <a:spcBef>
                <a:spcPts val="600"/>
              </a:spcBef>
              <a:spcAft>
                <a:spcPts val="600"/>
              </a:spcAft>
              <a:buClr>
                <a:srgbClr val="007CC3"/>
              </a:buClr>
            </a:pPr>
            <a:r>
              <a:rPr lang="en-US" altLang="zh-CN" sz="3600" b="1" dirty="0">
                <a:solidFill>
                  <a:srgbClr val="6D6E71"/>
                </a:solidFill>
                <a:cs typeface="Arial" pitchFamily="34" charset="0"/>
              </a:rPr>
              <a:t>Risk Basic Domain Knowledge</a:t>
            </a:r>
          </a:p>
        </p:txBody>
      </p:sp>
      <p:sp>
        <p:nvSpPr>
          <p:cNvPr id="30726" name="Line 7"/>
          <p:cNvSpPr>
            <a:spLocks noChangeShapeType="1"/>
          </p:cNvSpPr>
          <p:nvPr/>
        </p:nvSpPr>
        <p:spPr bwMode="auto">
          <a:xfrm flipV="1">
            <a:off x="2719387" y="1987570"/>
            <a:ext cx="0" cy="947718"/>
          </a:xfrm>
          <a:prstGeom prst="line">
            <a:avLst/>
          </a:prstGeom>
          <a:noFill/>
          <a:ln w="25400">
            <a:solidFill>
              <a:srgbClr val="00A0E9"/>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pic>
        <p:nvPicPr>
          <p:cNvPr id="30727" name="图片 10" descr="未标题-6-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4937" y="5876926"/>
            <a:ext cx="20589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Tree>
    <p:extLst>
      <p:ext uri="{BB962C8B-B14F-4D97-AF65-F5344CB8AC3E}">
        <p14:creationId xmlns:p14="http://schemas.microsoft.com/office/powerpoint/2010/main" val="9896992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Risk Control Process</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grpSp>
        <p:nvGrpSpPr>
          <p:cNvPr id="23" name="组合 5">
            <a:extLst>
              <a:ext uri="{FF2B5EF4-FFF2-40B4-BE49-F238E27FC236}">
                <a16:creationId xmlns:a16="http://schemas.microsoft.com/office/drawing/2014/main" id="{78F9D2C7-39F9-3843-A30F-9828FBEEE7F9}"/>
              </a:ext>
            </a:extLst>
          </p:cNvPr>
          <p:cNvGrpSpPr/>
          <p:nvPr/>
        </p:nvGrpSpPr>
        <p:grpSpPr>
          <a:xfrm>
            <a:off x="575795" y="692696"/>
            <a:ext cx="11917680" cy="5929201"/>
            <a:chOff x="265" y="1366"/>
            <a:chExt cx="18768" cy="9651"/>
          </a:xfrm>
        </p:grpSpPr>
        <p:cxnSp>
          <p:nvCxnSpPr>
            <p:cNvPr id="24" name="直接连接符 20">
              <a:extLst>
                <a:ext uri="{FF2B5EF4-FFF2-40B4-BE49-F238E27FC236}">
                  <a16:creationId xmlns:a16="http://schemas.microsoft.com/office/drawing/2014/main" id="{2ED4F619-D227-1B47-B987-00CA71215A2A}"/>
                </a:ext>
              </a:extLst>
            </p:cNvPr>
            <p:cNvCxnSpPr/>
            <p:nvPr/>
          </p:nvCxnSpPr>
          <p:spPr>
            <a:xfrm flipV="1">
              <a:off x="9905" y="5782"/>
              <a:ext cx="0" cy="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1">
              <a:extLst>
                <a:ext uri="{FF2B5EF4-FFF2-40B4-BE49-F238E27FC236}">
                  <a16:creationId xmlns:a16="http://schemas.microsoft.com/office/drawing/2014/main" id="{553700E8-D5B3-0B4F-A4BD-E877899BEF0F}"/>
                </a:ext>
              </a:extLst>
            </p:cNvPr>
            <p:cNvCxnSpPr>
              <a:cxnSpLocks/>
              <a:endCxn id="46" idx="3"/>
            </p:cNvCxnSpPr>
            <p:nvPr/>
          </p:nvCxnSpPr>
          <p:spPr>
            <a:xfrm flipH="1" flipV="1">
              <a:off x="6009" y="5717"/>
              <a:ext cx="3805" cy="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图片 24">
              <a:extLst>
                <a:ext uri="{FF2B5EF4-FFF2-40B4-BE49-F238E27FC236}">
                  <a16:creationId xmlns:a16="http://schemas.microsoft.com/office/drawing/2014/main" id="{3BA1AD20-8998-E344-86B4-5C1B698793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 y="2351"/>
              <a:ext cx="1999" cy="2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图片 4" descr="qianbao">
              <a:extLst>
                <a:ext uri="{FF2B5EF4-FFF2-40B4-BE49-F238E27FC236}">
                  <a16:creationId xmlns:a16="http://schemas.microsoft.com/office/drawing/2014/main" id="{7EBCF9E5-0425-2842-8EDE-C146154A6ECE}"/>
                </a:ext>
              </a:extLst>
            </p:cNvPr>
            <p:cNvPicPr>
              <a:picLocks noChangeAspect="1"/>
            </p:cNvPicPr>
            <p:nvPr/>
          </p:nvPicPr>
          <p:blipFill>
            <a:blip r:embed="rId4"/>
            <a:stretch>
              <a:fillRect/>
            </a:stretch>
          </p:blipFill>
          <p:spPr>
            <a:xfrm>
              <a:off x="4956" y="2008"/>
              <a:ext cx="1440" cy="2556"/>
            </a:xfrm>
            <a:prstGeom prst="rect">
              <a:avLst/>
            </a:prstGeom>
          </p:spPr>
        </p:pic>
        <p:pic>
          <p:nvPicPr>
            <p:cNvPr id="28" name="Picture 4" descr="backup, ibm, server icon">
              <a:extLst>
                <a:ext uri="{FF2B5EF4-FFF2-40B4-BE49-F238E27FC236}">
                  <a16:creationId xmlns:a16="http://schemas.microsoft.com/office/drawing/2014/main" id="{E1C5EBC4-F996-CC40-8FF3-64367EF9836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37" y="1366"/>
              <a:ext cx="2833" cy="2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6" descr="id, identity icon">
              <a:extLst>
                <a:ext uri="{FF2B5EF4-FFF2-40B4-BE49-F238E27FC236}">
                  <a16:creationId xmlns:a16="http://schemas.microsoft.com/office/drawing/2014/main" id="{C7A0EC23-4740-8A4F-813B-D03EC7EDF8F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804" y="6372"/>
              <a:ext cx="1585" cy="1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10" descr="thief, user icon">
              <a:extLst>
                <a:ext uri="{FF2B5EF4-FFF2-40B4-BE49-F238E27FC236}">
                  <a16:creationId xmlns:a16="http://schemas.microsoft.com/office/drawing/2014/main" id="{A8D926B5-20FC-0640-AD65-793966FA4E68}"/>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4234" y="8698"/>
              <a:ext cx="1415" cy="1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 descr="C:\Users\fei.xufei\Desktop\1362034032023_zcool.com.cn\PNG\webapp_icon24.png">
              <a:extLst>
                <a:ext uri="{FF2B5EF4-FFF2-40B4-BE49-F238E27FC236}">
                  <a16:creationId xmlns:a16="http://schemas.microsoft.com/office/drawing/2014/main" id="{5DC339B4-660B-1043-B06A-52E3749E6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2" y="9013"/>
              <a:ext cx="813" cy="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2" name="直接箭头连接符 9">
              <a:extLst>
                <a:ext uri="{FF2B5EF4-FFF2-40B4-BE49-F238E27FC236}">
                  <a16:creationId xmlns:a16="http://schemas.microsoft.com/office/drawing/2014/main" id="{2A7A58FD-70F7-124F-AC89-BC7E0FAA0DDE}"/>
                </a:ext>
              </a:extLst>
            </p:cNvPr>
            <p:cNvCxnSpPr>
              <a:stCxn id="26" idx="3"/>
            </p:cNvCxnSpPr>
            <p:nvPr/>
          </p:nvCxnSpPr>
          <p:spPr>
            <a:xfrm flipV="1">
              <a:off x="2264" y="3355"/>
              <a:ext cx="1824" cy="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10">
              <a:extLst>
                <a:ext uri="{FF2B5EF4-FFF2-40B4-BE49-F238E27FC236}">
                  <a16:creationId xmlns:a16="http://schemas.microsoft.com/office/drawing/2014/main" id="{C9580A03-0E1B-B841-888C-EC9F00B54F72}"/>
                </a:ext>
              </a:extLst>
            </p:cNvPr>
            <p:cNvSpPr txBox="1"/>
            <p:nvPr/>
          </p:nvSpPr>
          <p:spPr>
            <a:xfrm>
              <a:off x="1871" y="2776"/>
              <a:ext cx="2363" cy="824"/>
            </a:xfrm>
            <a:prstGeom prst="rect">
              <a:avLst/>
            </a:prstGeom>
            <a:solidFill>
              <a:srgbClr val="00B050"/>
            </a:solidFill>
          </p:spPr>
          <p:txBody>
            <a:bodyPr wrap="square" rtlCol="0">
              <a:spAutoFit/>
            </a:bodyPr>
            <a:lstStyle/>
            <a:p>
              <a:r>
                <a:rPr lang="en-US" altLang="zh-CN" sz="1355" b="1" dirty="0">
                  <a:solidFill>
                    <a:schemeClr val="bg1"/>
                  </a:solidFill>
                  <a:latin typeface="微软雅黑" panose="020B0503020204020204" charset="-122"/>
                  <a:ea typeface="微软雅黑" panose="020B0503020204020204" charset="-122"/>
                  <a:sym typeface="+mn-ea"/>
                </a:rPr>
                <a:t>Payment/Login Request</a:t>
              </a:r>
              <a:endParaRPr lang="zh-CN" altLang="en-US" sz="1355" b="1" dirty="0">
                <a:solidFill>
                  <a:schemeClr val="bg1"/>
                </a:solidFill>
                <a:latin typeface="微软雅黑" panose="020B0503020204020204" charset="-122"/>
                <a:ea typeface="微软雅黑" panose="020B0503020204020204" charset="-122"/>
                <a:sym typeface="+mn-ea"/>
              </a:endParaRPr>
            </a:p>
          </p:txBody>
        </p:sp>
        <p:cxnSp>
          <p:nvCxnSpPr>
            <p:cNvPr id="34" name="直接箭头连接符 11">
              <a:extLst>
                <a:ext uri="{FF2B5EF4-FFF2-40B4-BE49-F238E27FC236}">
                  <a16:creationId xmlns:a16="http://schemas.microsoft.com/office/drawing/2014/main" id="{A5D4E1D1-C99C-2E45-A41A-E280664660E2}"/>
                </a:ext>
              </a:extLst>
            </p:cNvPr>
            <p:cNvCxnSpPr/>
            <p:nvPr/>
          </p:nvCxnSpPr>
          <p:spPr>
            <a:xfrm>
              <a:off x="6928" y="3335"/>
              <a:ext cx="63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文本框 12">
              <a:extLst>
                <a:ext uri="{FF2B5EF4-FFF2-40B4-BE49-F238E27FC236}">
                  <a16:creationId xmlns:a16="http://schemas.microsoft.com/office/drawing/2014/main" id="{E49F1C39-0AED-BD4D-838E-FC209E3D9730}"/>
                </a:ext>
              </a:extLst>
            </p:cNvPr>
            <p:cNvSpPr txBox="1"/>
            <p:nvPr/>
          </p:nvSpPr>
          <p:spPr>
            <a:xfrm>
              <a:off x="9616" y="2750"/>
              <a:ext cx="1681" cy="824"/>
            </a:xfrm>
            <a:prstGeom prst="rect">
              <a:avLst/>
            </a:prstGeom>
            <a:solidFill>
              <a:srgbClr val="00B05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Event Collection</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36" name="TextBox 14">
              <a:extLst>
                <a:ext uri="{FF2B5EF4-FFF2-40B4-BE49-F238E27FC236}">
                  <a16:creationId xmlns:a16="http://schemas.microsoft.com/office/drawing/2014/main" id="{D7DA907C-17BD-5648-8FA4-77378CF8CFE0}"/>
                </a:ext>
              </a:extLst>
            </p:cNvPr>
            <p:cNvSpPr txBox="1"/>
            <p:nvPr/>
          </p:nvSpPr>
          <p:spPr>
            <a:xfrm>
              <a:off x="8344" y="3415"/>
              <a:ext cx="3217" cy="16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51" dirty="0">
                  <a:solidFill>
                    <a:schemeClr val="bg2">
                      <a:lumMod val="75000"/>
                    </a:schemeClr>
                  </a:solidFill>
                  <a:latin typeface="微软雅黑" panose="020B0503020204020204" charset="-122"/>
                  <a:ea typeface="微软雅黑" panose="020B0503020204020204" charset="-122"/>
                </a:rPr>
                <a:t>IP</a:t>
              </a:r>
            </a:p>
            <a:p>
              <a:pPr>
                <a:defRPr/>
              </a:pPr>
              <a:r>
                <a:rPr lang="en-US" altLang="zh-CN" sz="1451" dirty="0">
                  <a:solidFill>
                    <a:schemeClr val="bg2">
                      <a:lumMod val="75000"/>
                    </a:schemeClr>
                  </a:solidFill>
                  <a:latin typeface="微软雅黑" panose="020B0503020204020204" charset="-122"/>
                  <a:ea typeface="微软雅黑" panose="020B0503020204020204" charset="-122"/>
                </a:rPr>
                <a:t>Mac</a:t>
              </a:r>
            </a:p>
            <a:p>
              <a:pPr>
                <a:defRPr/>
              </a:pPr>
              <a:r>
                <a:rPr lang="en-US" altLang="zh-CN" sz="1451" dirty="0">
                  <a:solidFill>
                    <a:schemeClr val="bg2">
                      <a:lumMod val="75000"/>
                    </a:schemeClr>
                  </a:solidFill>
                  <a:latin typeface="微软雅黑" panose="020B0503020204020204" charset="-122"/>
                  <a:ea typeface="微软雅黑" panose="020B0503020204020204" charset="-122"/>
                </a:rPr>
                <a:t>Order Info</a:t>
              </a:r>
              <a:endParaRPr lang="zh-CN" altLang="en-US" sz="1451" dirty="0">
                <a:solidFill>
                  <a:schemeClr val="bg2">
                    <a:lumMod val="75000"/>
                  </a:schemeClr>
                </a:solidFill>
                <a:latin typeface="微软雅黑" panose="020B0503020204020204" charset="-122"/>
                <a:ea typeface="微软雅黑" panose="020B0503020204020204" charset="-122"/>
              </a:endParaRPr>
            </a:p>
            <a:p>
              <a:pPr>
                <a:defRPr/>
              </a:pPr>
              <a:r>
                <a:rPr lang="en-US" altLang="zh-CN" sz="1451" dirty="0">
                  <a:solidFill>
                    <a:schemeClr val="bg2">
                      <a:lumMod val="75000"/>
                    </a:schemeClr>
                  </a:solidFill>
                  <a:latin typeface="微软雅黑" panose="020B0503020204020204" charset="-122"/>
                  <a:ea typeface="微软雅黑" panose="020B0503020204020204" charset="-122"/>
                </a:rPr>
                <a:t>……</a:t>
              </a:r>
            </a:p>
          </p:txBody>
        </p:sp>
        <p:sp>
          <p:nvSpPr>
            <p:cNvPr id="37" name="TextBox 17">
              <a:extLst>
                <a:ext uri="{FF2B5EF4-FFF2-40B4-BE49-F238E27FC236}">
                  <a16:creationId xmlns:a16="http://schemas.microsoft.com/office/drawing/2014/main" id="{55C965C7-CE44-CB4B-8BE1-FD240C1B9551}"/>
                </a:ext>
              </a:extLst>
            </p:cNvPr>
            <p:cNvSpPr txBox="1"/>
            <p:nvPr/>
          </p:nvSpPr>
          <p:spPr>
            <a:xfrm>
              <a:off x="16245" y="5265"/>
              <a:ext cx="2788" cy="19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451" dirty="0" err="1">
                  <a:solidFill>
                    <a:schemeClr val="bg2">
                      <a:lumMod val="75000"/>
                    </a:schemeClr>
                  </a:solidFill>
                  <a:latin typeface="微软雅黑" panose="020B0503020204020204" charset="-122"/>
                  <a:ea typeface="微软雅黑" panose="020B0503020204020204" charset="-122"/>
                </a:rPr>
                <a:t>Txn</a:t>
              </a:r>
              <a:r>
                <a:rPr lang="en-US" altLang="zh-CN" sz="1451" dirty="0">
                  <a:solidFill>
                    <a:schemeClr val="bg2">
                      <a:lumMod val="75000"/>
                    </a:schemeClr>
                  </a:solidFill>
                  <a:latin typeface="微软雅黑" panose="020B0503020204020204" charset="-122"/>
                  <a:ea typeface="微软雅黑" panose="020B0503020204020204" charset="-122"/>
                </a:rPr>
                <a:t> Time</a:t>
              </a:r>
              <a:endParaRPr lang="zh-CN" altLang="en-US" sz="1451" dirty="0">
                <a:solidFill>
                  <a:schemeClr val="bg2">
                    <a:lumMod val="75000"/>
                  </a:schemeClr>
                </a:solidFill>
                <a:latin typeface="微软雅黑" panose="020B0503020204020204" charset="-122"/>
                <a:ea typeface="微软雅黑" panose="020B0503020204020204" charset="-122"/>
              </a:endParaRPr>
            </a:p>
            <a:p>
              <a:pPr>
                <a:defRPr/>
              </a:pPr>
              <a:r>
                <a:rPr lang="en-US" altLang="zh-CN" sz="1451" dirty="0" err="1">
                  <a:solidFill>
                    <a:schemeClr val="bg2">
                      <a:lumMod val="75000"/>
                    </a:schemeClr>
                  </a:solidFill>
                  <a:latin typeface="微软雅黑" panose="020B0503020204020204" charset="-122"/>
                  <a:ea typeface="微软雅黑" panose="020B0503020204020204" charset="-122"/>
                </a:rPr>
                <a:t>Txn</a:t>
              </a:r>
              <a:r>
                <a:rPr lang="en-US" altLang="zh-CN" sz="1451" dirty="0">
                  <a:solidFill>
                    <a:schemeClr val="bg2">
                      <a:lumMod val="75000"/>
                    </a:schemeClr>
                  </a:solidFill>
                  <a:latin typeface="微软雅黑" panose="020B0503020204020204" charset="-122"/>
                  <a:ea typeface="微软雅黑" panose="020B0503020204020204" charset="-122"/>
                </a:rPr>
                <a:t> Amount</a:t>
              </a:r>
              <a:endParaRPr lang="zh-CN" altLang="en-US" sz="1451" dirty="0">
                <a:solidFill>
                  <a:schemeClr val="bg2">
                    <a:lumMod val="75000"/>
                  </a:schemeClr>
                </a:solidFill>
                <a:latin typeface="微软雅黑" panose="020B0503020204020204" charset="-122"/>
                <a:ea typeface="微软雅黑" panose="020B0503020204020204" charset="-122"/>
              </a:endParaRPr>
            </a:p>
            <a:p>
              <a:pPr>
                <a:defRPr/>
              </a:pPr>
              <a:r>
                <a:rPr lang="en-US" altLang="zh-CN" sz="1451" dirty="0" err="1">
                  <a:solidFill>
                    <a:schemeClr val="bg2">
                      <a:lumMod val="75000"/>
                    </a:schemeClr>
                  </a:solidFill>
                  <a:latin typeface="微软雅黑" panose="020B0503020204020204" charset="-122"/>
                  <a:ea typeface="微软雅黑" panose="020B0503020204020204" charset="-122"/>
                </a:rPr>
                <a:t>Txn</a:t>
              </a:r>
              <a:r>
                <a:rPr lang="en-US" altLang="zh-CN" sz="1451" dirty="0">
                  <a:solidFill>
                    <a:schemeClr val="bg2">
                      <a:lumMod val="75000"/>
                    </a:schemeClr>
                  </a:solidFill>
                  <a:latin typeface="微软雅黑" panose="020B0503020204020204" charset="-122"/>
                  <a:ea typeface="微软雅黑" panose="020B0503020204020204" charset="-122"/>
                </a:rPr>
                <a:t> Habit</a:t>
              </a:r>
              <a:endParaRPr lang="zh-CN" altLang="en-US" sz="1451" dirty="0">
                <a:solidFill>
                  <a:schemeClr val="bg2">
                    <a:lumMod val="75000"/>
                  </a:schemeClr>
                </a:solidFill>
                <a:latin typeface="微软雅黑" panose="020B0503020204020204" charset="-122"/>
                <a:ea typeface="微软雅黑" panose="020B0503020204020204" charset="-122"/>
              </a:endParaRPr>
            </a:p>
            <a:p>
              <a:pPr>
                <a:defRPr/>
              </a:pPr>
              <a:r>
                <a:rPr lang="en-US" altLang="zh-CN" sz="1451" dirty="0">
                  <a:solidFill>
                    <a:schemeClr val="bg2">
                      <a:lumMod val="75000"/>
                    </a:schemeClr>
                  </a:solidFill>
                  <a:latin typeface="微软雅黑" panose="020B0503020204020204" charset="-122"/>
                  <a:ea typeface="微软雅黑" panose="020B0503020204020204" charset="-122"/>
                </a:rPr>
                <a:t>Normal </a:t>
              </a:r>
              <a:r>
                <a:rPr lang="en-US" altLang="zh-CN" sz="1451" dirty="0" err="1">
                  <a:solidFill>
                    <a:schemeClr val="bg2">
                      <a:lumMod val="75000"/>
                    </a:schemeClr>
                  </a:solidFill>
                  <a:latin typeface="微软雅黑" panose="020B0503020204020204" charset="-122"/>
                  <a:ea typeface="微软雅黑" panose="020B0503020204020204" charset="-122"/>
                </a:rPr>
                <a:t>Env</a:t>
              </a:r>
              <a:endParaRPr lang="zh-CN" altLang="en-US" sz="1451" dirty="0">
                <a:solidFill>
                  <a:schemeClr val="bg2">
                    <a:lumMod val="75000"/>
                  </a:schemeClr>
                </a:solidFill>
                <a:latin typeface="微软雅黑" panose="020B0503020204020204" charset="-122"/>
                <a:ea typeface="微软雅黑" panose="020B0503020204020204" charset="-122"/>
              </a:endParaRPr>
            </a:p>
            <a:p>
              <a:pPr>
                <a:defRPr/>
              </a:pPr>
              <a:r>
                <a:rPr lang="en-US" altLang="zh-CN" sz="1451" dirty="0">
                  <a:solidFill>
                    <a:schemeClr val="bg2">
                      <a:lumMod val="75000"/>
                    </a:schemeClr>
                  </a:solidFill>
                  <a:latin typeface="微软雅黑" panose="020B0503020204020204" charset="-122"/>
                  <a:ea typeface="微软雅黑" panose="020B0503020204020204" charset="-122"/>
                </a:rPr>
                <a:t>……</a:t>
              </a:r>
            </a:p>
          </p:txBody>
        </p:sp>
        <p:cxnSp>
          <p:nvCxnSpPr>
            <p:cNvPr id="38" name="直接箭头连接符 14">
              <a:extLst>
                <a:ext uri="{FF2B5EF4-FFF2-40B4-BE49-F238E27FC236}">
                  <a16:creationId xmlns:a16="http://schemas.microsoft.com/office/drawing/2014/main" id="{94C0FC49-C6A6-174C-9D1A-A1C2E61521B8}"/>
                </a:ext>
              </a:extLst>
            </p:cNvPr>
            <p:cNvCxnSpPr/>
            <p:nvPr/>
          </p:nvCxnSpPr>
          <p:spPr>
            <a:xfrm flipH="1">
              <a:off x="14283" y="3998"/>
              <a:ext cx="4" cy="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15">
              <a:extLst>
                <a:ext uri="{FF2B5EF4-FFF2-40B4-BE49-F238E27FC236}">
                  <a16:creationId xmlns:a16="http://schemas.microsoft.com/office/drawing/2014/main" id="{2289E238-8871-0F4B-9AF2-7F325A90F012}"/>
                </a:ext>
              </a:extLst>
            </p:cNvPr>
            <p:cNvCxnSpPr/>
            <p:nvPr/>
          </p:nvCxnSpPr>
          <p:spPr>
            <a:xfrm flipH="1" flipV="1">
              <a:off x="9891" y="6505"/>
              <a:ext cx="2198" cy="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0" name="肘形连接符 16">
              <a:extLst>
                <a:ext uri="{FF2B5EF4-FFF2-40B4-BE49-F238E27FC236}">
                  <a16:creationId xmlns:a16="http://schemas.microsoft.com/office/drawing/2014/main" id="{89D96917-C6BA-4047-BDEA-83391DCB6F66}"/>
                </a:ext>
              </a:extLst>
            </p:cNvPr>
            <p:cNvCxnSpPr/>
            <p:nvPr/>
          </p:nvCxnSpPr>
          <p:spPr>
            <a:xfrm rot="10800000" flipV="1">
              <a:off x="6372" y="8009"/>
              <a:ext cx="3531" cy="10"/>
            </a:xfrm>
            <a:prstGeom prst="bentConnector3">
              <a:avLst>
                <a:gd name="adj1" fmla="val 49986"/>
              </a:avLst>
            </a:prstGeom>
            <a:ln w="12700" cmpd="sng">
              <a:solidFill>
                <a:schemeClr val="accent1">
                  <a:shade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17">
              <a:extLst>
                <a:ext uri="{FF2B5EF4-FFF2-40B4-BE49-F238E27FC236}">
                  <a16:creationId xmlns:a16="http://schemas.microsoft.com/office/drawing/2014/main" id="{1653759B-D73B-F04C-88F6-D37C9644FA97}"/>
                </a:ext>
              </a:extLst>
            </p:cNvPr>
            <p:cNvCxnSpPr/>
            <p:nvPr/>
          </p:nvCxnSpPr>
          <p:spPr>
            <a:xfrm>
              <a:off x="9905" y="6502"/>
              <a:ext cx="0" cy="1488"/>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18">
              <a:extLst>
                <a:ext uri="{FF2B5EF4-FFF2-40B4-BE49-F238E27FC236}">
                  <a16:creationId xmlns:a16="http://schemas.microsoft.com/office/drawing/2014/main" id="{0C81D78E-0B36-FA4A-92DD-D7D42C9156F3}"/>
                </a:ext>
              </a:extLst>
            </p:cNvPr>
            <p:cNvSpPr txBox="1"/>
            <p:nvPr/>
          </p:nvSpPr>
          <p:spPr>
            <a:xfrm>
              <a:off x="6709" y="7760"/>
              <a:ext cx="1681" cy="490"/>
            </a:xfrm>
            <a:prstGeom prst="rect">
              <a:avLst/>
            </a:prstGeom>
            <a:solidFill>
              <a:schemeClr val="accent4"/>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Challenge</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43" name="文本框 19">
              <a:extLst>
                <a:ext uri="{FF2B5EF4-FFF2-40B4-BE49-F238E27FC236}">
                  <a16:creationId xmlns:a16="http://schemas.microsoft.com/office/drawing/2014/main" id="{5BC0F5AC-FFD9-9D41-AF05-6434FFF71243}"/>
                </a:ext>
              </a:extLst>
            </p:cNvPr>
            <p:cNvSpPr txBox="1"/>
            <p:nvPr/>
          </p:nvSpPr>
          <p:spPr>
            <a:xfrm>
              <a:off x="8829" y="5440"/>
              <a:ext cx="1681" cy="824"/>
            </a:xfrm>
            <a:prstGeom prst="rect">
              <a:avLst/>
            </a:prstGeom>
            <a:solidFill>
              <a:srgbClr val="00B0F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No/Low Risk</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44" name="文本框 22">
              <a:extLst>
                <a:ext uri="{FF2B5EF4-FFF2-40B4-BE49-F238E27FC236}">
                  <a16:creationId xmlns:a16="http://schemas.microsoft.com/office/drawing/2014/main" id="{E77EC59C-48AF-A542-A015-48683A06191E}"/>
                </a:ext>
              </a:extLst>
            </p:cNvPr>
            <p:cNvSpPr txBox="1"/>
            <p:nvPr/>
          </p:nvSpPr>
          <p:spPr>
            <a:xfrm>
              <a:off x="8765" y="7656"/>
              <a:ext cx="1681" cy="490"/>
            </a:xfrm>
            <a:prstGeom prst="rect">
              <a:avLst/>
            </a:prstGeom>
            <a:solidFill>
              <a:srgbClr val="C0000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High Risk</a:t>
              </a:r>
              <a:endParaRPr lang="zh-CN" altLang="en-US" sz="1355" b="1" dirty="0">
                <a:solidFill>
                  <a:schemeClr val="bg1"/>
                </a:solidFill>
                <a:latin typeface="微软雅黑" panose="020B0503020204020204" charset="-122"/>
                <a:ea typeface="微软雅黑" panose="020B0503020204020204" charset="-122"/>
                <a:sym typeface="+mn-ea"/>
              </a:endParaRPr>
            </a:p>
          </p:txBody>
        </p:sp>
        <p:pic>
          <p:nvPicPr>
            <p:cNvPr id="45" name="Picture 8" descr="accept, check, check mark, checkmark, good, green, ok, yes icon">
              <a:extLst>
                <a:ext uri="{FF2B5EF4-FFF2-40B4-BE49-F238E27FC236}">
                  <a16:creationId xmlns:a16="http://schemas.microsoft.com/office/drawing/2014/main" id="{E79E87E8-C7EB-0B41-B23A-E54118C074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4" y="6144"/>
              <a:ext cx="1684" cy="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24">
              <a:extLst>
                <a:ext uri="{FF2B5EF4-FFF2-40B4-BE49-F238E27FC236}">
                  <a16:creationId xmlns:a16="http://schemas.microsoft.com/office/drawing/2014/main" id="{1A5B7214-02A3-7441-A2A8-40EB65EBEB1F}"/>
                </a:ext>
              </a:extLst>
            </p:cNvPr>
            <p:cNvSpPr txBox="1"/>
            <p:nvPr/>
          </p:nvSpPr>
          <p:spPr>
            <a:xfrm>
              <a:off x="3643" y="5305"/>
              <a:ext cx="2366" cy="824"/>
            </a:xfrm>
            <a:prstGeom prst="rect">
              <a:avLst/>
            </a:prstGeom>
            <a:solidFill>
              <a:srgbClr val="00B05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Login/Payment Success</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47" name="文本框 25">
              <a:extLst>
                <a:ext uri="{FF2B5EF4-FFF2-40B4-BE49-F238E27FC236}">
                  <a16:creationId xmlns:a16="http://schemas.microsoft.com/office/drawing/2014/main" id="{745D095A-5A52-7047-8022-D99E08726980}"/>
                </a:ext>
              </a:extLst>
            </p:cNvPr>
            <p:cNvSpPr txBox="1"/>
            <p:nvPr/>
          </p:nvSpPr>
          <p:spPr>
            <a:xfrm>
              <a:off x="4234" y="7516"/>
              <a:ext cx="1745" cy="824"/>
            </a:xfrm>
            <a:prstGeom prst="rect">
              <a:avLst/>
            </a:prstGeom>
            <a:solidFill>
              <a:srgbClr val="00B0F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Normal</a:t>
              </a:r>
              <a:r>
                <a:rPr lang="zh-CN" altLang="en-US" sz="1355" b="1" dirty="0">
                  <a:solidFill>
                    <a:schemeClr val="bg1"/>
                  </a:solidFill>
                  <a:latin typeface="微软雅黑" panose="020B0503020204020204" charset="-122"/>
                  <a:ea typeface="微软雅黑" panose="020B0503020204020204" charset="-122"/>
                  <a:sym typeface="+mn-ea"/>
                </a:rPr>
                <a:t> </a:t>
              </a:r>
              <a:r>
                <a:rPr lang="en-US" altLang="zh-CN" sz="1355" b="1" dirty="0">
                  <a:solidFill>
                    <a:schemeClr val="bg1"/>
                  </a:solidFill>
                  <a:latin typeface="微软雅黑" panose="020B0503020204020204" charset="-122"/>
                  <a:ea typeface="微软雅黑" panose="020B0503020204020204" charset="-122"/>
                  <a:sym typeface="+mn-ea"/>
                </a:rPr>
                <a:t>activity</a:t>
              </a:r>
              <a:endParaRPr lang="zh-CN" altLang="en-US" sz="1355" b="1" dirty="0">
                <a:solidFill>
                  <a:schemeClr val="bg1"/>
                </a:solidFill>
                <a:latin typeface="微软雅黑" panose="020B0503020204020204" charset="-122"/>
                <a:ea typeface="微软雅黑" panose="020B0503020204020204" charset="-122"/>
                <a:sym typeface="+mn-ea"/>
              </a:endParaRPr>
            </a:p>
          </p:txBody>
        </p:sp>
        <p:cxnSp>
          <p:nvCxnSpPr>
            <p:cNvPr id="48" name="直接箭头连接符 26">
              <a:extLst>
                <a:ext uri="{FF2B5EF4-FFF2-40B4-BE49-F238E27FC236}">
                  <a16:creationId xmlns:a16="http://schemas.microsoft.com/office/drawing/2014/main" id="{6A13B898-A344-EF4C-93D3-74380FEB72E8}"/>
                </a:ext>
              </a:extLst>
            </p:cNvPr>
            <p:cNvCxnSpPr/>
            <p:nvPr/>
          </p:nvCxnSpPr>
          <p:spPr>
            <a:xfrm flipV="1">
              <a:off x="5106" y="6217"/>
              <a:ext cx="1" cy="7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文本框 27">
              <a:extLst>
                <a:ext uri="{FF2B5EF4-FFF2-40B4-BE49-F238E27FC236}">
                  <a16:creationId xmlns:a16="http://schemas.microsoft.com/office/drawing/2014/main" id="{C3978D46-CB58-D444-BA62-E273F40E6784}"/>
                </a:ext>
              </a:extLst>
            </p:cNvPr>
            <p:cNvSpPr txBox="1"/>
            <p:nvPr/>
          </p:nvSpPr>
          <p:spPr>
            <a:xfrm>
              <a:off x="4208" y="10193"/>
              <a:ext cx="1681" cy="824"/>
            </a:xfrm>
            <a:prstGeom prst="rect">
              <a:avLst/>
            </a:prstGeom>
            <a:solidFill>
              <a:srgbClr val="C0000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Risk</a:t>
              </a:r>
              <a:r>
                <a:rPr lang="zh-CN" altLang="en-US" sz="1355" b="1" dirty="0">
                  <a:solidFill>
                    <a:schemeClr val="bg1"/>
                  </a:solidFill>
                  <a:latin typeface="微软雅黑" panose="020B0503020204020204" charset="-122"/>
                  <a:ea typeface="微软雅黑" panose="020B0503020204020204" charset="-122"/>
                  <a:sym typeface="+mn-ea"/>
                </a:rPr>
                <a:t> </a:t>
              </a:r>
              <a:r>
                <a:rPr lang="en-US" altLang="zh-CN" sz="1355" b="1" dirty="0">
                  <a:solidFill>
                    <a:schemeClr val="bg1"/>
                  </a:solidFill>
                  <a:latin typeface="微软雅黑" panose="020B0503020204020204" charset="-122"/>
                  <a:ea typeface="微软雅黑" panose="020B0503020204020204" charset="-122"/>
                  <a:sym typeface="+mn-ea"/>
                </a:rPr>
                <a:t>Activity</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50" name="文本框 29">
              <a:extLst>
                <a:ext uri="{FF2B5EF4-FFF2-40B4-BE49-F238E27FC236}">
                  <a16:creationId xmlns:a16="http://schemas.microsoft.com/office/drawing/2014/main" id="{7E018455-C2BD-404B-944C-67B0A13F83FC}"/>
                </a:ext>
              </a:extLst>
            </p:cNvPr>
            <p:cNvSpPr txBox="1"/>
            <p:nvPr/>
          </p:nvSpPr>
          <p:spPr>
            <a:xfrm>
              <a:off x="2240" y="10193"/>
              <a:ext cx="1848" cy="490"/>
            </a:xfrm>
            <a:prstGeom prst="rect">
              <a:avLst/>
            </a:prstGeom>
            <a:solidFill>
              <a:srgbClr val="00B0F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Hear</a:t>
              </a:r>
              <a:r>
                <a:rPr lang="zh-CN" altLang="en-US" sz="1355" b="1" dirty="0">
                  <a:solidFill>
                    <a:schemeClr val="bg1"/>
                  </a:solidFill>
                  <a:latin typeface="微软雅黑" panose="020B0503020204020204" charset="-122"/>
                  <a:ea typeface="微软雅黑" panose="020B0503020204020204" charset="-122"/>
                  <a:sym typeface="+mn-ea"/>
                </a:rPr>
                <a:t> </a:t>
              </a:r>
              <a:r>
                <a:rPr lang="en-US" altLang="zh-CN" sz="1355" b="1" dirty="0">
                  <a:solidFill>
                    <a:schemeClr val="bg1"/>
                  </a:solidFill>
                  <a:latin typeface="微软雅黑" panose="020B0503020204020204" charset="-122"/>
                  <a:ea typeface="微软雅黑" panose="020B0503020204020204" charset="-122"/>
                  <a:sym typeface="+mn-ea"/>
                </a:rPr>
                <a:t>case</a:t>
              </a:r>
              <a:endParaRPr lang="zh-CN" altLang="en-US" sz="1355" b="1" dirty="0">
                <a:solidFill>
                  <a:schemeClr val="bg1"/>
                </a:solidFill>
                <a:latin typeface="微软雅黑" panose="020B0503020204020204" charset="-122"/>
                <a:ea typeface="微软雅黑" panose="020B0503020204020204" charset="-122"/>
                <a:sym typeface="+mn-ea"/>
              </a:endParaRPr>
            </a:p>
          </p:txBody>
        </p:sp>
        <p:cxnSp>
          <p:nvCxnSpPr>
            <p:cNvPr id="51" name="肘形连接符 35">
              <a:extLst>
                <a:ext uri="{FF2B5EF4-FFF2-40B4-BE49-F238E27FC236}">
                  <a16:creationId xmlns:a16="http://schemas.microsoft.com/office/drawing/2014/main" id="{D58B899F-DCE5-8142-926A-7ABCE20CB4CC}"/>
                </a:ext>
              </a:extLst>
            </p:cNvPr>
            <p:cNvCxnSpPr/>
            <p:nvPr/>
          </p:nvCxnSpPr>
          <p:spPr>
            <a:xfrm rot="10800000">
              <a:off x="5486" y="7314"/>
              <a:ext cx="910" cy="696"/>
            </a:xfrm>
            <a:prstGeom prst="bentConnector3">
              <a:avLst>
                <a:gd name="adj1" fmla="val 241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肘形连接符 36">
              <a:extLst>
                <a:ext uri="{FF2B5EF4-FFF2-40B4-BE49-F238E27FC236}">
                  <a16:creationId xmlns:a16="http://schemas.microsoft.com/office/drawing/2014/main" id="{F7DDCF15-805D-BD46-959A-318D30213ACA}"/>
                </a:ext>
              </a:extLst>
            </p:cNvPr>
            <p:cNvCxnSpPr/>
            <p:nvPr/>
          </p:nvCxnSpPr>
          <p:spPr>
            <a:xfrm rot="5400000">
              <a:off x="5236" y="8265"/>
              <a:ext cx="1370" cy="8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41">
              <a:extLst>
                <a:ext uri="{FF2B5EF4-FFF2-40B4-BE49-F238E27FC236}">
                  <a16:creationId xmlns:a16="http://schemas.microsoft.com/office/drawing/2014/main" id="{362FAB53-4E53-0D48-BB8F-27A99EFE80D0}"/>
                </a:ext>
              </a:extLst>
            </p:cNvPr>
            <p:cNvCxnSpPr>
              <a:endCxn id="31" idx="3"/>
            </p:cNvCxnSpPr>
            <p:nvPr/>
          </p:nvCxnSpPr>
          <p:spPr>
            <a:xfrm flipH="1">
              <a:off x="3755" y="9382"/>
              <a:ext cx="679"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文本框 42">
              <a:extLst>
                <a:ext uri="{FF2B5EF4-FFF2-40B4-BE49-F238E27FC236}">
                  <a16:creationId xmlns:a16="http://schemas.microsoft.com/office/drawing/2014/main" id="{D7D14E39-768C-124C-B4B9-9F67C17D2B88}"/>
                </a:ext>
              </a:extLst>
            </p:cNvPr>
            <p:cNvSpPr txBox="1"/>
            <p:nvPr/>
          </p:nvSpPr>
          <p:spPr>
            <a:xfrm>
              <a:off x="10398" y="6663"/>
              <a:ext cx="1618" cy="824"/>
            </a:xfrm>
            <a:prstGeom prst="rect">
              <a:avLst/>
            </a:prstGeom>
            <a:solidFill>
              <a:srgbClr val="00B050"/>
            </a:solidFill>
          </p:spPr>
          <p:txBody>
            <a:bodyPr wrap="square" rtlCol="0">
              <a:spAutoFit/>
            </a:bodyPr>
            <a:lstStyle/>
            <a:p>
              <a:pPr algn="ctr"/>
              <a:r>
                <a:rPr lang="en-US" altLang="zh-CN" sz="1355" b="1" dirty="0">
                  <a:solidFill>
                    <a:schemeClr val="bg1"/>
                  </a:solidFill>
                  <a:latin typeface="微软雅黑" panose="020B0503020204020204" charset="-122"/>
                  <a:ea typeface="微软雅黑" panose="020B0503020204020204" charset="-122"/>
                  <a:sym typeface="+mn-ea"/>
                </a:rPr>
                <a:t>Risk Analyze</a:t>
              </a:r>
              <a:endParaRPr lang="zh-CN" altLang="en-US" sz="1355" b="1" dirty="0">
                <a:solidFill>
                  <a:schemeClr val="bg1"/>
                </a:solidFill>
                <a:latin typeface="微软雅黑" panose="020B0503020204020204" charset="-122"/>
                <a:ea typeface="微软雅黑" panose="020B0503020204020204" charset="-122"/>
                <a:sym typeface="+mn-ea"/>
              </a:endParaRPr>
            </a:p>
          </p:txBody>
        </p:sp>
        <p:sp>
          <p:nvSpPr>
            <p:cNvPr id="55" name="Oval 24">
              <a:extLst>
                <a:ext uri="{FF2B5EF4-FFF2-40B4-BE49-F238E27FC236}">
                  <a16:creationId xmlns:a16="http://schemas.microsoft.com/office/drawing/2014/main" id="{5566766E-6B84-3E4E-878E-622EA8F29EF8}"/>
                </a:ext>
              </a:extLst>
            </p:cNvPr>
            <p:cNvSpPr>
              <a:spLocks noChangeArrowheads="1"/>
            </p:cNvSpPr>
            <p:nvPr/>
          </p:nvSpPr>
          <p:spPr bwMode="auto">
            <a:xfrm>
              <a:off x="12156" y="4817"/>
              <a:ext cx="4026" cy="3044"/>
            </a:xfrm>
            <a:prstGeom prst="ellipse">
              <a:avLst/>
            </a:prstGeom>
            <a:solidFill>
              <a:srgbClr val="00B0F0"/>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51639" tIns="125819" rIns="251639" bIns="125819" anchor="ct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615950" indent="-158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233805" indent="-319405"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851025" indent="-479425" eaLnBrk="0" hangingPunct="0">
                <a:lnSpc>
                  <a:spcPct val="90000"/>
                </a:lnSpc>
                <a:spcBef>
                  <a:spcPts val="500"/>
                </a:spcBef>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468880" indent="-640080" eaLnBrk="0" hangingPunct="0">
                <a:lnSpc>
                  <a:spcPct val="90000"/>
                </a:lnSpc>
                <a:spcBef>
                  <a:spcPts val="500"/>
                </a:spcBef>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9260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33832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8404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42976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en-US" altLang="ko-KR" sz="1161" b="1">
                <a:solidFill>
                  <a:srgbClr val="FFFFFF"/>
                </a:solidFill>
                <a:latin typeface="微软雅黑" panose="020B0503020204020204" charset="-122"/>
                <a:ea typeface="微软雅黑" panose="020B0503020204020204" charset="-122"/>
                <a:cs typeface="Heiti SC Light"/>
              </a:endParaRPr>
            </a:p>
          </p:txBody>
        </p:sp>
        <p:pic>
          <p:nvPicPr>
            <p:cNvPr id="56" name="Picture 20" descr="C:\Users\liguo.flg\Desktop\F94H5P77OG1E_5_600.jpg">
              <a:extLst>
                <a:ext uri="{FF2B5EF4-FFF2-40B4-BE49-F238E27FC236}">
                  <a16:creationId xmlns:a16="http://schemas.microsoft.com/office/drawing/2014/main" id="{18D20F51-5A84-FB4B-886A-EE27E1CFAE87}"/>
                </a:ext>
              </a:extLst>
            </p:cNvPr>
            <p:cNvPicPr>
              <a:picLocks noChangeAspect="1" noChangeArrowheads="1"/>
            </p:cNvPicPr>
            <p:nvPr/>
          </p:nvPicPr>
          <p:blipFill>
            <a:blip r:embed="rId10">
              <a:clrChange>
                <a:clrFrom>
                  <a:srgbClr val="FAFCF9"/>
                </a:clrFrom>
                <a:clrTo>
                  <a:srgbClr val="FAFCF9">
                    <a:alpha val="0"/>
                  </a:srgbClr>
                </a:clrTo>
              </a:clrChange>
              <a:extLst>
                <a:ext uri="{28A0092B-C50C-407E-A947-70E740481C1C}">
                  <a14:useLocalDpi xmlns:a14="http://schemas.microsoft.com/office/drawing/2010/main" val="0"/>
                </a:ext>
              </a:extLst>
            </a:blip>
            <a:srcRect l="8018" r="13612" b="15289"/>
            <a:stretch>
              <a:fillRect/>
            </a:stretch>
          </p:blipFill>
          <p:spPr bwMode="auto">
            <a:xfrm>
              <a:off x="12355" y="4760"/>
              <a:ext cx="3524" cy="2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 name="TextBox 2">
              <a:extLst>
                <a:ext uri="{FF2B5EF4-FFF2-40B4-BE49-F238E27FC236}">
                  <a16:creationId xmlns:a16="http://schemas.microsoft.com/office/drawing/2014/main" id="{92DA3808-4F18-A943-AC9E-1A1B5CF5F63B}"/>
                </a:ext>
              </a:extLst>
            </p:cNvPr>
            <p:cNvSpPr txBox="1">
              <a:spLocks noChangeArrowheads="1"/>
            </p:cNvSpPr>
            <p:nvPr/>
          </p:nvSpPr>
          <p:spPr bwMode="auto">
            <a:xfrm>
              <a:off x="13209" y="7124"/>
              <a:ext cx="2733" cy="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76936" tIns="88468" rIns="176936" bIns="8846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61" b="1" dirty="0">
                  <a:solidFill>
                    <a:schemeClr val="bg1"/>
                  </a:solidFill>
                  <a:latin typeface="微软雅黑" panose="020B0503020204020204" charset="-122"/>
                  <a:ea typeface="微软雅黑" panose="020B0503020204020204" charset="-122"/>
                </a:rPr>
                <a:t>Ant Risk System</a:t>
              </a:r>
              <a:endParaRPr lang="zh-CN" altLang="en-US" sz="1161" b="1" dirty="0">
                <a:solidFill>
                  <a:schemeClr val="bg1"/>
                </a:solidFill>
                <a:latin typeface="微软雅黑" panose="020B0503020204020204" charset="-122"/>
                <a:ea typeface="微软雅黑" panose="020B0503020204020204" charset="-122"/>
              </a:endParaRPr>
            </a:p>
          </p:txBody>
        </p:sp>
        <p:cxnSp>
          <p:nvCxnSpPr>
            <p:cNvPr id="58" name="直接连接符 58">
              <a:extLst>
                <a:ext uri="{FF2B5EF4-FFF2-40B4-BE49-F238E27FC236}">
                  <a16:creationId xmlns:a16="http://schemas.microsoft.com/office/drawing/2014/main" id="{744CE4BC-C0D3-9244-83D1-3225E53E3981}"/>
                </a:ext>
              </a:extLst>
            </p:cNvPr>
            <p:cNvCxnSpPr/>
            <p:nvPr/>
          </p:nvCxnSpPr>
          <p:spPr>
            <a:xfrm>
              <a:off x="2757" y="5095"/>
              <a:ext cx="0" cy="18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9">
              <a:extLst>
                <a:ext uri="{FF2B5EF4-FFF2-40B4-BE49-F238E27FC236}">
                  <a16:creationId xmlns:a16="http://schemas.microsoft.com/office/drawing/2014/main" id="{783CEC53-5BAB-3542-A282-0091EAD1DEDF}"/>
                </a:ext>
              </a:extLst>
            </p:cNvPr>
            <p:cNvCxnSpPr/>
            <p:nvPr/>
          </p:nvCxnSpPr>
          <p:spPr>
            <a:xfrm>
              <a:off x="2757" y="5695"/>
              <a:ext cx="65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2">
              <a:extLst>
                <a:ext uri="{FF2B5EF4-FFF2-40B4-BE49-F238E27FC236}">
                  <a16:creationId xmlns:a16="http://schemas.microsoft.com/office/drawing/2014/main" id="{BFBC8519-0FFE-9D45-8699-F2B953486A58}"/>
                </a:ext>
              </a:extLst>
            </p:cNvPr>
            <p:cNvCxnSpPr/>
            <p:nvPr/>
          </p:nvCxnSpPr>
          <p:spPr>
            <a:xfrm flipH="1">
              <a:off x="2127" y="5090"/>
              <a:ext cx="630" cy="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1">
              <a:extLst>
                <a:ext uri="{FF2B5EF4-FFF2-40B4-BE49-F238E27FC236}">
                  <a16:creationId xmlns:a16="http://schemas.microsoft.com/office/drawing/2014/main" id="{F4B08C86-9281-4D4F-BE74-A1D78DAE2A15}"/>
                </a:ext>
              </a:extLst>
            </p:cNvPr>
            <p:cNvCxnSpPr/>
            <p:nvPr/>
          </p:nvCxnSpPr>
          <p:spPr>
            <a:xfrm flipH="1">
              <a:off x="2127" y="6945"/>
              <a:ext cx="63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TextBox 78">
              <a:extLst>
                <a:ext uri="{FF2B5EF4-FFF2-40B4-BE49-F238E27FC236}">
                  <a16:creationId xmlns:a16="http://schemas.microsoft.com/office/drawing/2014/main" id="{9F875201-9A3C-E74C-95CB-0D1B4934540F}"/>
                </a:ext>
              </a:extLst>
            </p:cNvPr>
            <p:cNvSpPr txBox="1"/>
            <p:nvPr/>
          </p:nvSpPr>
          <p:spPr>
            <a:xfrm>
              <a:off x="402" y="4842"/>
              <a:ext cx="1725" cy="912"/>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84068">
                <a:defRPr/>
              </a:pPr>
              <a:r>
                <a:rPr lang="en-US" altLang="zh-CN" sz="1355" b="1" dirty="0">
                  <a:solidFill>
                    <a:prstClr val="white">
                      <a:lumMod val="95000"/>
                    </a:prstClr>
                  </a:solidFill>
                  <a:latin typeface="微软雅黑" panose="020B0503020204020204" charset="-122"/>
                  <a:ea typeface="微软雅黑" panose="020B0503020204020204" charset="-122"/>
                </a:rPr>
                <a:t>No Fund Loss</a:t>
              </a:r>
              <a:endParaRPr lang="zh-CN" altLang="en-US" sz="1355" b="1" dirty="0">
                <a:solidFill>
                  <a:prstClr val="white">
                    <a:lumMod val="95000"/>
                  </a:prstClr>
                </a:solidFill>
                <a:latin typeface="微软雅黑" panose="020B0503020204020204" charset="-122"/>
                <a:ea typeface="微软雅黑" panose="020B0503020204020204" charset="-122"/>
              </a:endParaRPr>
            </a:p>
          </p:txBody>
        </p:sp>
        <p:sp>
          <p:nvSpPr>
            <p:cNvPr id="63" name="TextBox 79">
              <a:extLst>
                <a:ext uri="{FF2B5EF4-FFF2-40B4-BE49-F238E27FC236}">
                  <a16:creationId xmlns:a16="http://schemas.microsoft.com/office/drawing/2014/main" id="{7A8926CD-146C-D74D-BCF9-216561CC11B0}"/>
                </a:ext>
              </a:extLst>
            </p:cNvPr>
            <p:cNvSpPr txBox="1"/>
            <p:nvPr/>
          </p:nvSpPr>
          <p:spPr>
            <a:xfrm>
              <a:off x="402" y="6692"/>
              <a:ext cx="1725" cy="542"/>
            </a:xfrm>
            <a:prstGeom prst="roundRect">
              <a:avLst/>
            </a:prstGeom>
            <a:solidFill>
              <a:srgbClr val="C00000"/>
            </a:solidFill>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84068">
                <a:defRPr/>
              </a:pPr>
              <a:r>
                <a:rPr lang="en-US" altLang="zh-CN" sz="1355" b="1" dirty="0">
                  <a:solidFill>
                    <a:prstClr val="white">
                      <a:lumMod val="95000"/>
                    </a:prstClr>
                  </a:solidFill>
                  <a:latin typeface="微软雅黑" panose="020B0503020204020204" charset="-122"/>
                  <a:ea typeface="微软雅黑" panose="020B0503020204020204" charset="-122"/>
                </a:rPr>
                <a:t>Fund Loss</a:t>
              </a:r>
              <a:endParaRPr lang="zh-CN" altLang="en-US" sz="1355" b="1" dirty="0">
                <a:solidFill>
                  <a:prstClr val="white">
                    <a:lumMod val="95000"/>
                  </a:prstClr>
                </a:solidFill>
                <a:latin typeface="微软雅黑" panose="020B0503020204020204" charset="-122"/>
                <a:ea typeface="微软雅黑" panose="020B0503020204020204" charset="-122"/>
              </a:endParaRPr>
            </a:p>
          </p:txBody>
        </p:sp>
        <p:cxnSp>
          <p:nvCxnSpPr>
            <p:cNvPr id="64" name="直接箭头连接符 64">
              <a:extLst>
                <a:ext uri="{FF2B5EF4-FFF2-40B4-BE49-F238E27FC236}">
                  <a16:creationId xmlns:a16="http://schemas.microsoft.com/office/drawing/2014/main" id="{F8306964-5FE1-B14B-8E1B-37B85F3D4DC1}"/>
                </a:ext>
              </a:extLst>
            </p:cNvPr>
            <p:cNvCxnSpPr>
              <a:stCxn id="63" idx="2"/>
              <a:endCxn id="65" idx="0"/>
            </p:cNvCxnSpPr>
            <p:nvPr/>
          </p:nvCxnSpPr>
          <p:spPr>
            <a:xfrm>
              <a:off x="1265" y="7234"/>
              <a:ext cx="0" cy="53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TextBox 86">
              <a:extLst>
                <a:ext uri="{FF2B5EF4-FFF2-40B4-BE49-F238E27FC236}">
                  <a16:creationId xmlns:a16="http://schemas.microsoft.com/office/drawing/2014/main" id="{9524271F-DF94-CF49-A146-799D00970E4E}"/>
                </a:ext>
              </a:extLst>
            </p:cNvPr>
            <p:cNvSpPr txBox="1"/>
            <p:nvPr/>
          </p:nvSpPr>
          <p:spPr>
            <a:xfrm>
              <a:off x="402" y="7769"/>
              <a:ext cx="1725" cy="912"/>
            </a:xfrm>
            <a:prstGeom prst="round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84068">
                <a:defRPr/>
              </a:pPr>
              <a:r>
                <a:rPr lang="en-US" altLang="zh-CN" sz="1355" b="1" dirty="0">
                  <a:solidFill>
                    <a:prstClr val="white">
                      <a:lumMod val="95000"/>
                    </a:prstClr>
                  </a:solidFill>
                  <a:latin typeface="微软雅黑" panose="020B0503020204020204" charset="-122"/>
                  <a:ea typeface="微软雅黑" panose="020B0503020204020204" charset="-122"/>
                </a:rPr>
                <a:t>Case Audit</a:t>
              </a:r>
              <a:endParaRPr lang="zh-CN" altLang="en-US" sz="1355" b="1" dirty="0">
                <a:solidFill>
                  <a:prstClr val="white">
                    <a:lumMod val="95000"/>
                  </a:prstClr>
                </a:solidFill>
                <a:latin typeface="微软雅黑" panose="020B0503020204020204" charset="-122"/>
                <a:ea typeface="微软雅黑" panose="020B0503020204020204" charset="-122"/>
              </a:endParaRPr>
            </a:p>
          </p:txBody>
        </p:sp>
        <p:sp>
          <p:nvSpPr>
            <p:cNvPr id="66" name="TextBox 86">
              <a:extLst>
                <a:ext uri="{FF2B5EF4-FFF2-40B4-BE49-F238E27FC236}">
                  <a16:creationId xmlns:a16="http://schemas.microsoft.com/office/drawing/2014/main" id="{C16E5324-8E4A-A441-BD40-4443F407627B}"/>
                </a:ext>
              </a:extLst>
            </p:cNvPr>
            <p:cNvSpPr txBox="1"/>
            <p:nvPr/>
          </p:nvSpPr>
          <p:spPr>
            <a:xfrm>
              <a:off x="402" y="8874"/>
              <a:ext cx="1725" cy="912"/>
            </a:xfrm>
            <a:prstGeom prst="round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84068">
                <a:defRPr/>
              </a:pPr>
              <a:r>
                <a:rPr lang="en-US" altLang="zh-CN" sz="1355" b="1" dirty="0">
                  <a:solidFill>
                    <a:prstClr val="white">
                      <a:lumMod val="95000"/>
                    </a:prstClr>
                  </a:solidFill>
                  <a:latin typeface="微软雅黑" panose="020B0503020204020204" charset="-122"/>
                  <a:ea typeface="微软雅黑" panose="020B0503020204020204" charset="-122"/>
                </a:rPr>
                <a:t>Compensation</a:t>
              </a:r>
              <a:endParaRPr lang="zh-CN" altLang="en-US" sz="1355" b="1" dirty="0">
                <a:solidFill>
                  <a:prstClr val="white">
                    <a:lumMod val="95000"/>
                  </a:prstClr>
                </a:solidFill>
                <a:latin typeface="微软雅黑" panose="020B0503020204020204" charset="-122"/>
                <a:ea typeface="微软雅黑" panose="020B0503020204020204" charset="-122"/>
              </a:endParaRPr>
            </a:p>
          </p:txBody>
        </p:sp>
        <p:cxnSp>
          <p:nvCxnSpPr>
            <p:cNvPr id="67" name="直接箭头连接符 3">
              <a:extLst>
                <a:ext uri="{FF2B5EF4-FFF2-40B4-BE49-F238E27FC236}">
                  <a16:creationId xmlns:a16="http://schemas.microsoft.com/office/drawing/2014/main" id="{824DB3B4-D612-E841-93EA-E61665D4A9F3}"/>
                </a:ext>
              </a:extLst>
            </p:cNvPr>
            <p:cNvCxnSpPr/>
            <p:nvPr/>
          </p:nvCxnSpPr>
          <p:spPr>
            <a:xfrm>
              <a:off x="1265" y="8333"/>
              <a:ext cx="0" cy="54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0438948"/>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Data Collection</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pic>
        <p:nvPicPr>
          <p:cNvPr id="4" name="图片 281">
            <a:extLst>
              <a:ext uri="{FF2B5EF4-FFF2-40B4-BE49-F238E27FC236}">
                <a16:creationId xmlns:a16="http://schemas.microsoft.com/office/drawing/2014/main" id="{8FE918A8-BA41-6A46-A995-E6689D7C9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2068" y="3256600"/>
            <a:ext cx="406860" cy="329608"/>
          </a:xfrm>
          <a:prstGeom prst="rect">
            <a:avLst/>
          </a:prstGeom>
        </p:spPr>
      </p:pic>
      <p:sp>
        <p:nvSpPr>
          <p:cNvPr id="5" name="矩形 282">
            <a:extLst>
              <a:ext uri="{FF2B5EF4-FFF2-40B4-BE49-F238E27FC236}">
                <a16:creationId xmlns:a16="http://schemas.microsoft.com/office/drawing/2014/main" id="{FA59CA4D-E015-4349-915A-7F3EBB510974}"/>
              </a:ext>
            </a:extLst>
          </p:cNvPr>
          <p:cNvSpPr/>
          <p:nvPr/>
        </p:nvSpPr>
        <p:spPr>
          <a:xfrm>
            <a:off x="3805756" y="2779894"/>
            <a:ext cx="2082225" cy="316624"/>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b="1" dirty="0">
                <a:solidFill>
                  <a:srgbClr val="FFFFFF"/>
                </a:solidFill>
                <a:latin typeface="Calibri" panose="020F0502020204030204" pitchFamily="34" charset="0"/>
                <a:sym typeface="Helvetica Neue Medium"/>
              </a:rPr>
              <a:t>What you have?</a:t>
            </a:r>
            <a:endParaRPr lang="zh-CN" altLang="en-US" sz="1400" b="1" dirty="0">
              <a:solidFill>
                <a:srgbClr val="FFFFFF"/>
              </a:solidFill>
              <a:latin typeface="Calibri" panose="020F0502020204030204" pitchFamily="34" charset="0"/>
              <a:sym typeface="Helvetica Neue Medium"/>
            </a:endParaRPr>
          </a:p>
        </p:txBody>
      </p:sp>
      <p:sp>
        <p:nvSpPr>
          <p:cNvPr id="6" name="矩形 283">
            <a:extLst>
              <a:ext uri="{FF2B5EF4-FFF2-40B4-BE49-F238E27FC236}">
                <a16:creationId xmlns:a16="http://schemas.microsoft.com/office/drawing/2014/main" id="{F1901A97-597E-3C45-94FE-783ABD957559}"/>
              </a:ext>
            </a:extLst>
          </p:cNvPr>
          <p:cNvSpPr/>
          <p:nvPr/>
        </p:nvSpPr>
        <p:spPr>
          <a:xfrm>
            <a:off x="3824380" y="4784344"/>
            <a:ext cx="2565010" cy="351984"/>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b="1" dirty="0">
                <a:solidFill>
                  <a:srgbClr val="FFFFFF"/>
                </a:solidFill>
                <a:latin typeface="Calibri" panose="020F0502020204030204" pitchFamily="34" charset="0"/>
                <a:sym typeface="Helvetica Neue Medium"/>
              </a:rPr>
              <a:t>Where you are?</a:t>
            </a:r>
            <a:endParaRPr lang="zh-CN" altLang="en-US" sz="1400" b="1" dirty="0">
              <a:solidFill>
                <a:srgbClr val="FFFFFF"/>
              </a:solidFill>
              <a:latin typeface="Calibri" panose="020F0502020204030204" pitchFamily="34" charset="0"/>
              <a:sym typeface="Helvetica Neue Medium"/>
            </a:endParaRPr>
          </a:p>
        </p:txBody>
      </p:sp>
      <p:sp>
        <p:nvSpPr>
          <p:cNvPr id="7" name="矩形 284">
            <a:extLst>
              <a:ext uri="{FF2B5EF4-FFF2-40B4-BE49-F238E27FC236}">
                <a16:creationId xmlns:a16="http://schemas.microsoft.com/office/drawing/2014/main" id="{99754825-0717-074A-9DAF-14A5921D3866}"/>
              </a:ext>
            </a:extLst>
          </p:cNvPr>
          <p:cNvSpPr/>
          <p:nvPr/>
        </p:nvSpPr>
        <p:spPr>
          <a:xfrm>
            <a:off x="6686490" y="4782931"/>
            <a:ext cx="5262994" cy="353397"/>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b="1" dirty="0">
                <a:solidFill>
                  <a:srgbClr val="FFFFFF"/>
                </a:solidFill>
                <a:latin typeface="Calibri" panose="020F0502020204030204" pitchFamily="34" charset="0"/>
                <a:sym typeface="Helvetica Neue Medium"/>
              </a:rPr>
              <a:t>How you act?</a:t>
            </a:r>
            <a:endParaRPr lang="zh-CN" altLang="en-US" sz="1400" b="1" dirty="0">
              <a:solidFill>
                <a:srgbClr val="FFFFFF"/>
              </a:solidFill>
              <a:latin typeface="Calibri" panose="020F0502020204030204" pitchFamily="34" charset="0"/>
              <a:sym typeface="Helvetica Neue Medium"/>
            </a:endParaRPr>
          </a:p>
        </p:txBody>
      </p:sp>
      <p:pic>
        <p:nvPicPr>
          <p:cNvPr id="8" name="图片 285">
            <a:extLst>
              <a:ext uri="{FF2B5EF4-FFF2-40B4-BE49-F238E27FC236}">
                <a16:creationId xmlns:a16="http://schemas.microsoft.com/office/drawing/2014/main" id="{1BD19C12-9032-4D44-8047-7080582D3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4380" y="3267706"/>
            <a:ext cx="404828" cy="369245"/>
          </a:xfrm>
          <a:prstGeom prst="rect">
            <a:avLst/>
          </a:prstGeom>
        </p:spPr>
      </p:pic>
      <p:pic>
        <p:nvPicPr>
          <p:cNvPr id="9" name="图片 286">
            <a:extLst>
              <a:ext uri="{FF2B5EF4-FFF2-40B4-BE49-F238E27FC236}">
                <a16:creationId xmlns:a16="http://schemas.microsoft.com/office/drawing/2014/main" id="{1B2E0BE7-2C49-CB4F-ABD8-45C5C1342C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7971" y="3185733"/>
            <a:ext cx="519942" cy="519942"/>
          </a:xfrm>
          <a:prstGeom prst="rect">
            <a:avLst/>
          </a:prstGeom>
        </p:spPr>
      </p:pic>
      <p:pic>
        <p:nvPicPr>
          <p:cNvPr id="10" name="图片 287">
            <a:extLst>
              <a:ext uri="{FF2B5EF4-FFF2-40B4-BE49-F238E27FC236}">
                <a16:creationId xmlns:a16="http://schemas.microsoft.com/office/drawing/2014/main" id="{E19E1DAF-FEB4-BF47-BD55-FCE00D8BBD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7558" y="5218487"/>
            <a:ext cx="338037" cy="323480"/>
          </a:xfrm>
          <a:prstGeom prst="rect">
            <a:avLst/>
          </a:prstGeom>
        </p:spPr>
      </p:pic>
      <p:pic>
        <p:nvPicPr>
          <p:cNvPr id="11" name="图片 288">
            <a:extLst>
              <a:ext uri="{FF2B5EF4-FFF2-40B4-BE49-F238E27FC236}">
                <a16:creationId xmlns:a16="http://schemas.microsoft.com/office/drawing/2014/main" id="{2DB68396-B0B9-944D-AE4E-1ADF51EF6E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596011" y="5233254"/>
            <a:ext cx="375534" cy="302850"/>
          </a:xfrm>
          <a:prstGeom prst="rect">
            <a:avLst/>
          </a:prstGeom>
        </p:spPr>
      </p:pic>
      <p:pic>
        <p:nvPicPr>
          <p:cNvPr id="12" name="图片 289">
            <a:extLst>
              <a:ext uri="{FF2B5EF4-FFF2-40B4-BE49-F238E27FC236}">
                <a16:creationId xmlns:a16="http://schemas.microsoft.com/office/drawing/2014/main" id="{BD651F94-2E42-2141-B3BC-CCB5DA3FD6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57219" y="5126769"/>
            <a:ext cx="545128" cy="545128"/>
          </a:xfrm>
          <a:prstGeom prst="rect">
            <a:avLst/>
          </a:prstGeom>
        </p:spPr>
      </p:pic>
      <p:pic>
        <p:nvPicPr>
          <p:cNvPr id="13" name="图片 290">
            <a:extLst>
              <a:ext uri="{FF2B5EF4-FFF2-40B4-BE49-F238E27FC236}">
                <a16:creationId xmlns:a16="http://schemas.microsoft.com/office/drawing/2014/main" id="{2AB2AA71-778A-9348-B649-8556E922EDC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725" y="5145692"/>
            <a:ext cx="516662" cy="516662"/>
          </a:xfrm>
          <a:prstGeom prst="rect">
            <a:avLst/>
          </a:prstGeom>
        </p:spPr>
      </p:pic>
      <p:pic>
        <p:nvPicPr>
          <p:cNvPr id="14" name="图片 291">
            <a:extLst>
              <a:ext uri="{FF2B5EF4-FFF2-40B4-BE49-F238E27FC236}">
                <a16:creationId xmlns:a16="http://schemas.microsoft.com/office/drawing/2014/main" id="{568EBBFE-12CD-6848-9B85-883D11063E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4424" y="5201976"/>
            <a:ext cx="401292" cy="401292"/>
          </a:xfrm>
          <a:prstGeom prst="rect">
            <a:avLst/>
          </a:prstGeom>
        </p:spPr>
      </p:pic>
      <p:sp>
        <p:nvSpPr>
          <p:cNvPr id="15" name="文本框 8">
            <a:extLst>
              <a:ext uri="{FF2B5EF4-FFF2-40B4-BE49-F238E27FC236}">
                <a16:creationId xmlns:a16="http://schemas.microsoft.com/office/drawing/2014/main" id="{7F10DB3C-8332-4349-BB39-7E000CC48628}"/>
              </a:ext>
            </a:extLst>
          </p:cNvPr>
          <p:cNvSpPr txBox="1"/>
          <p:nvPr/>
        </p:nvSpPr>
        <p:spPr>
          <a:xfrm>
            <a:off x="4772100" y="3652954"/>
            <a:ext cx="534964"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ID</a:t>
            </a:r>
            <a:endParaRPr kumimoji="1" lang="zh-CN" altLang="en-US" sz="1120" b="1" dirty="0">
              <a:solidFill>
                <a:srgbClr val="7F7F7F"/>
              </a:solidFill>
              <a:latin typeface="Calibri" panose="020F0502020204030204" pitchFamily="34" charset="0"/>
            </a:endParaRPr>
          </a:p>
        </p:txBody>
      </p:sp>
      <p:sp>
        <p:nvSpPr>
          <p:cNvPr id="16" name="文本框 8">
            <a:extLst>
              <a:ext uri="{FF2B5EF4-FFF2-40B4-BE49-F238E27FC236}">
                <a16:creationId xmlns:a16="http://schemas.microsoft.com/office/drawing/2014/main" id="{D9B46AAF-E026-5146-87E8-FD47A9E1B899}"/>
              </a:ext>
            </a:extLst>
          </p:cNvPr>
          <p:cNvSpPr txBox="1"/>
          <p:nvPr/>
        </p:nvSpPr>
        <p:spPr>
          <a:xfrm>
            <a:off x="3706768" y="3652954"/>
            <a:ext cx="640053"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Device</a:t>
            </a:r>
            <a:endParaRPr kumimoji="1" lang="zh-CN" altLang="en-US" sz="1120" b="1" dirty="0">
              <a:solidFill>
                <a:srgbClr val="7F7F7F"/>
              </a:solidFill>
              <a:latin typeface="Calibri" panose="020F0502020204030204" pitchFamily="34" charset="0"/>
            </a:endParaRPr>
          </a:p>
        </p:txBody>
      </p:sp>
      <p:sp>
        <p:nvSpPr>
          <p:cNvPr id="18" name="文本框 8">
            <a:extLst>
              <a:ext uri="{FF2B5EF4-FFF2-40B4-BE49-F238E27FC236}">
                <a16:creationId xmlns:a16="http://schemas.microsoft.com/office/drawing/2014/main" id="{37E5AC8C-5CF2-294F-B41E-91B8AF34574C}"/>
              </a:ext>
            </a:extLst>
          </p:cNvPr>
          <p:cNvSpPr txBox="1"/>
          <p:nvPr/>
        </p:nvSpPr>
        <p:spPr>
          <a:xfrm>
            <a:off x="4185824" y="3632972"/>
            <a:ext cx="640053"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Bank Card</a:t>
            </a:r>
            <a:endParaRPr kumimoji="1" lang="zh-CN" altLang="en-US" sz="1120" b="1" dirty="0">
              <a:solidFill>
                <a:srgbClr val="7F7F7F"/>
              </a:solidFill>
              <a:latin typeface="Calibri" panose="020F0502020204030204" pitchFamily="34" charset="0"/>
            </a:endParaRPr>
          </a:p>
        </p:txBody>
      </p:sp>
      <p:sp>
        <p:nvSpPr>
          <p:cNvPr id="19" name="文本框 8">
            <a:extLst>
              <a:ext uri="{FF2B5EF4-FFF2-40B4-BE49-F238E27FC236}">
                <a16:creationId xmlns:a16="http://schemas.microsoft.com/office/drawing/2014/main" id="{667738D1-13FD-4643-B53A-E21A2292922D}"/>
              </a:ext>
            </a:extLst>
          </p:cNvPr>
          <p:cNvSpPr txBox="1"/>
          <p:nvPr/>
        </p:nvSpPr>
        <p:spPr>
          <a:xfrm>
            <a:off x="3866120" y="5645225"/>
            <a:ext cx="405409"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LBS</a:t>
            </a:r>
            <a:endParaRPr kumimoji="1" lang="zh-CN" altLang="en-US" sz="1120" b="1" dirty="0">
              <a:solidFill>
                <a:srgbClr val="7F7F7F"/>
              </a:solidFill>
              <a:latin typeface="Calibri" panose="020F0502020204030204" pitchFamily="34" charset="0"/>
            </a:endParaRPr>
          </a:p>
        </p:txBody>
      </p:sp>
      <p:pic>
        <p:nvPicPr>
          <p:cNvPr id="20" name="图片 296">
            <a:extLst>
              <a:ext uri="{FF2B5EF4-FFF2-40B4-BE49-F238E27FC236}">
                <a16:creationId xmlns:a16="http://schemas.microsoft.com/office/drawing/2014/main" id="{BCD3E369-D8AC-294F-9F43-A0664397D5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7843" y="5172768"/>
            <a:ext cx="471514" cy="471514"/>
          </a:xfrm>
          <a:prstGeom prst="rect">
            <a:avLst/>
          </a:prstGeom>
        </p:spPr>
      </p:pic>
      <p:sp>
        <p:nvSpPr>
          <p:cNvPr id="21" name="文本框 8">
            <a:extLst>
              <a:ext uri="{FF2B5EF4-FFF2-40B4-BE49-F238E27FC236}">
                <a16:creationId xmlns:a16="http://schemas.microsoft.com/office/drawing/2014/main" id="{B7C9FE9C-76A2-1A44-AFD8-7050A4B023D9}"/>
              </a:ext>
            </a:extLst>
          </p:cNvPr>
          <p:cNvSpPr txBox="1"/>
          <p:nvPr/>
        </p:nvSpPr>
        <p:spPr>
          <a:xfrm>
            <a:off x="4515923" y="5645225"/>
            <a:ext cx="405409"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IP</a:t>
            </a:r>
            <a:endParaRPr kumimoji="1" lang="zh-CN" altLang="en-US" sz="1120" b="1" dirty="0">
              <a:solidFill>
                <a:srgbClr val="7F7F7F"/>
              </a:solidFill>
              <a:latin typeface="Calibri" panose="020F0502020204030204" pitchFamily="34" charset="0"/>
            </a:endParaRPr>
          </a:p>
        </p:txBody>
      </p:sp>
      <p:sp>
        <p:nvSpPr>
          <p:cNvPr id="22" name="文本框 8">
            <a:extLst>
              <a:ext uri="{FF2B5EF4-FFF2-40B4-BE49-F238E27FC236}">
                <a16:creationId xmlns:a16="http://schemas.microsoft.com/office/drawing/2014/main" id="{A54BF535-03A0-D947-B124-65898987A677}"/>
              </a:ext>
            </a:extLst>
          </p:cNvPr>
          <p:cNvSpPr txBox="1"/>
          <p:nvPr/>
        </p:nvSpPr>
        <p:spPr>
          <a:xfrm>
            <a:off x="5186241" y="5641743"/>
            <a:ext cx="482785"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City</a:t>
            </a:r>
            <a:endParaRPr kumimoji="1" lang="zh-CN" altLang="en-US" sz="1120" b="1" dirty="0">
              <a:solidFill>
                <a:srgbClr val="7F7F7F"/>
              </a:solidFill>
              <a:latin typeface="Calibri" panose="020F0502020204030204" pitchFamily="34" charset="0"/>
            </a:endParaRPr>
          </a:p>
        </p:txBody>
      </p:sp>
      <p:sp>
        <p:nvSpPr>
          <p:cNvPr id="23" name="文本框 8">
            <a:extLst>
              <a:ext uri="{FF2B5EF4-FFF2-40B4-BE49-F238E27FC236}">
                <a16:creationId xmlns:a16="http://schemas.microsoft.com/office/drawing/2014/main" id="{D652FB83-13E7-B348-B5F7-11D0646E150A}"/>
              </a:ext>
            </a:extLst>
          </p:cNvPr>
          <p:cNvSpPr txBox="1"/>
          <p:nvPr/>
        </p:nvSpPr>
        <p:spPr>
          <a:xfrm>
            <a:off x="8024948" y="5618019"/>
            <a:ext cx="565764"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VPN / Proxy</a:t>
            </a:r>
            <a:endParaRPr kumimoji="1" lang="zh-CN" altLang="en-US" sz="1120" b="1" dirty="0">
              <a:solidFill>
                <a:srgbClr val="7F7F7F"/>
              </a:solidFill>
              <a:latin typeface="Calibri" panose="020F0502020204030204" pitchFamily="34" charset="0"/>
            </a:endParaRPr>
          </a:p>
        </p:txBody>
      </p:sp>
      <p:pic>
        <p:nvPicPr>
          <p:cNvPr id="24" name="图片 300">
            <a:extLst>
              <a:ext uri="{FF2B5EF4-FFF2-40B4-BE49-F238E27FC236}">
                <a16:creationId xmlns:a16="http://schemas.microsoft.com/office/drawing/2014/main" id="{0C5CB1CC-A4E3-0046-AB50-9C9D9EE9B7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4923" y="5184074"/>
            <a:ext cx="454620" cy="454620"/>
          </a:xfrm>
          <a:prstGeom prst="rect">
            <a:avLst/>
          </a:prstGeom>
        </p:spPr>
      </p:pic>
      <p:sp>
        <p:nvSpPr>
          <p:cNvPr id="25" name="文本框 8">
            <a:extLst>
              <a:ext uri="{FF2B5EF4-FFF2-40B4-BE49-F238E27FC236}">
                <a16:creationId xmlns:a16="http://schemas.microsoft.com/office/drawing/2014/main" id="{0D6EC970-B3C3-E64F-AAB8-15581D54486B}"/>
              </a:ext>
            </a:extLst>
          </p:cNvPr>
          <p:cNvSpPr txBox="1"/>
          <p:nvPr/>
        </p:nvSpPr>
        <p:spPr>
          <a:xfrm>
            <a:off x="6654300" y="5573873"/>
            <a:ext cx="727507"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Profile Update</a:t>
            </a:r>
            <a:endParaRPr kumimoji="1" lang="zh-CN" altLang="en-US" sz="1120" b="1" dirty="0">
              <a:solidFill>
                <a:srgbClr val="7F7F7F"/>
              </a:solidFill>
              <a:latin typeface="Calibri" panose="020F0502020204030204" pitchFamily="34" charset="0"/>
            </a:endParaRPr>
          </a:p>
        </p:txBody>
      </p:sp>
      <p:pic>
        <p:nvPicPr>
          <p:cNvPr id="26" name="图片 302">
            <a:extLst>
              <a:ext uri="{FF2B5EF4-FFF2-40B4-BE49-F238E27FC236}">
                <a16:creationId xmlns:a16="http://schemas.microsoft.com/office/drawing/2014/main" id="{43EB13D1-3E5D-AF4B-8373-47E1F3C510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44709" y="5185513"/>
            <a:ext cx="416825" cy="416825"/>
          </a:xfrm>
          <a:prstGeom prst="rect">
            <a:avLst/>
          </a:prstGeom>
        </p:spPr>
      </p:pic>
      <p:sp>
        <p:nvSpPr>
          <p:cNvPr id="27" name="文本框 8">
            <a:extLst>
              <a:ext uri="{FF2B5EF4-FFF2-40B4-BE49-F238E27FC236}">
                <a16:creationId xmlns:a16="http://schemas.microsoft.com/office/drawing/2014/main" id="{D3DA3562-FD60-B546-BF51-1B9768AB9DCD}"/>
              </a:ext>
            </a:extLst>
          </p:cNvPr>
          <p:cNvSpPr txBox="1"/>
          <p:nvPr/>
        </p:nvSpPr>
        <p:spPr>
          <a:xfrm>
            <a:off x="7273949" y="5638184"/>
            <a:ext cx="727507"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Rooted / Jailbreak</a:t>
            </a:r>
            <a:endParaRPr kumimoji="1" lang="zh-CN" altLang="en-US" sz="1120" b="1" dirty="0">
              <a:solidFill>
                <a:srgbClr val="7F7F7F"/>
              </a:solidFill>
              <a:latin typeface="Calibri" panose="020F0502020204030204" pitchFamily="34" charset="0"/>
            </a:endParaRPr>
          </a:p>
        </p:txBody>
      </p:sp>
      <p:sp>
        <p:nvSpPr>
          <p:cNvPr id="28" name="文本框 8">
            <a:extLst>
              <a:ext uri="{FF2B5EF4-FFF2-40B4-BE49-F238E27FC236}">
                <a16:creationId xmlns:a16="http://schemas.microsoft.com/office/drawing/2014/main" id="{499A6673-4662-894A-964E-8E0188849524}"/>
              </a:ext>
            </a:extLst>
          </p:cNvPr>
          <p:cNvSpPr txBox="1"/>
          <p:nvPr/>
        </p:nvSpPr>
        <p:spPr>
          <a:xfrm>
            <a:off x="5906606" y="5611612"/>
            <a:ext cx="482785"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err="1">
                <a:solidFill>
                  <a:srgbClr val="7F7F7F"/>
                </a:solidFill>
                <a:latin typeface="Calibri" panose="020F0502020204030204" pitchFamily="34" charset="0"/>
              </a:rPr>
              <a:t>Wifi</a:t>
            </a:r>
            <a:endParaRPr kumimoji="1" lang="zh-CN" altLang="en-US" sz="1120" b="1" dirty="0">
              <a:solidFill>
                <a:srgbClr val="7F7F7F"/>
              </a:solidFill>
              <a:latin typeface="Calibri" panose="020F0502020204030204" pitchFamily="34" charset="0"/>
            </a:endParaRPr>
          </a:p>
        </p:txBody>
      </p:sp>
      <p:sp>
        <p:nvSpPr>
          <p:cNvPr id="29" name="文本框 8">
            <a:extLst>
              <a:ext uri="{FF2B5EF4-FFF2-40B4-BE49-F238E27FC236}">
                <a16:creationId xmlns:a16="http://schemas.microsoft.com/office/drawing/2014/main" id="{3B4721E0-266B-6842-B287-39AF4D4DD63A}"/>
              </a:ext>
            </a:extLst>
          </p:cNvPr>
          <p:cNvSpPr txBox="1"/>
          <p:nvPr/>
        </p:nvSpPr>
        <p:spPr>
          <a:xfrm>
            <a:off x="8500896" y="5603268"/>
            <a:ext cx="565764"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P2P</a:t>
            </a:r>
            <a:endParaRPr kumimoji="1" lang="zh-CN" altLang="en-US" sz="1120" b="1" dirty="0">
              <a:solidFill>
                <a:srgbClr val="7F7F7F"/>
              </a:solidFill>
              <a:latin typeface="Calibri" panose="020F0502020204030204" pitchFamily="34" charset="0"/>
            </a:endParaRPr>
          </a:p>
        </p:txBody>
      </p:sp>
      <p:pic>
        <p:nvPicPr>
          <p:cNvPr id="30" name="图片 306">
            <a:extLst>
              <a:ext uri="{FF2B5EF4-FFF2-40B4-BE49-F238E27FC236}">
                <a16:creationId xmlns:a16="http://schemas.microsoft.com/office/drawing/2014/main" id="{4B44B83A-BF0E-6C43-933C-3B4BC5BEFDE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94737" y="3231720"/>
            <a:ext cx="354488" cy="354488"/>
          </a:xfrm>
          <a:prstGeom prst="rect">
            <a:avLst/>
          </a:prstGeom>
        </p:spPr>
      </p:pic>
      <p:sp>
        <p:nvSpPr>
          <p:cNvPr id="31" name="文本框 8">
            <a:extLst>
              <a:ext uri="{FF2B5EF4-FFF2-40B4-BE49-F238E27FC236}">
                <a16:creationId xmlns:a16="http://schemas.microsoft.com/office/drawing/2014/main" id="{9DB7A1BA-A183-7647-BFB9-4F283696D751}"/>
              </a:ext>
            </a:extLst>
          </p:cNvPr>
          <p:cNvSpPr txBox="1"/>
          <p:nvPr/>
        </p:nvSpPr>
        <p:spPr>
          <a:xfrm>
            <a:off x="5238929" y="3636951"/>
            <a:ext cx="708685"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Mobile Number</a:t>
            </a:r>
            <a:endParaRPr kumimoji="1" lang="zh-CN" altLang="en-US" sz="1120" b="1" dirty="0">
              <a:solidFill>
                <a:srgbClr val="7F7F7F"/>
              </a:solidFill>
              <a:latin typeface="Calibri" panose="020F0502020204030204" pitchFamily="34" charset="0"/>
            </a:endParaRPr>
          </a:p>
        </p:txBody>
      </p:sp>
      <p:sp>
        <p:nvSpPr>
          <p:cNvPr id="32" name="文本框 8">
            <a:extLst>
              <a:ext uri="{FF2B5EF4-FFF2-40B4-BE49-F238E27FC236}">
                <a16:creationId xmlns:a16="http://schemas.microsoft.com/office/drawing/2014/main" id="{18CE5E07-D819-184C-A5AD-32FFDEAA4825}"/>
              </a:ext>
            </a:extLst>
          </p:cNvPr>
          <p:cNvSpPr txBox="1"/>
          <p:nvPr/>
        </p:nvSpPr>
        <p:spPr>
          <a:xfrm>
            <a:off x="8925281" y="5622962"/>
            <a:ext cx="771614"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Merchant</a:t>
            </a:r>
            <a:endParaRPr kumimoji="1" lang="zh-CN" altLang="en-US" sz="1120" b="1" dirty="0">
              <a:solidFill>
                <a:srgbClr val="7F7F7F"/>
              </a:solidFill>
              <a:latin typeface="Calibri" panose="020F0502020204030204" pitchFamily="34" charset="0"/>
            </a:endParaRPr>
          </a:p>
        </p:txBody>
      </p:sp>
      <p:sp>
        <p:nvSpPr>
          <p:cNvPr id="33" name="文本框 8">
            <a:extLst>
              <a:ext uri="{FF2B5EF4-FFF2-40B4-BE49-F238E27FC236}">
                <a16:creationId xmlns:a16="http://schemas.microsoft.com/office/drawing/2014/main" id="{5629B0B8-C279-9541-AD8E-952D1DF69E7A}"/>
              </a:ext>
            </a:extLst>
          </p:cNvPr>
          <p:cNvSpPr txBox="1"/>
          <p:nvPr/>
        </p:nvSpPr>
        <p:spPr>
          <a:xfrm>
            <a:off x="9575390" y="5637364"/>
            <a:ext cx="755859"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Products</a:t>
            </a:r>
            <a:endParaRPr kumimoji="1" lang="zh-CN" altLang="en-US" sz="1120" b="1" dirty="0">
              <a:solidFill>
                <a:srgbClr val="7F7F7F"/>
              </a:solidFill>
              <a:latin typeface="Calibri" panose="020F0502020204030204" pitchFamily="34" charset="0"/>
            </a:endParaRPr>
          </a:p>
        </p:txBody>
      </p:sp>
      <p:pic>
        <p:nvPicPr>
          <p:cNvPr id="34" name="图片 310">
            <a:extLst>
              <a:ext uri="{FF2B5EF4-FFF2-40B4-BE49-F238E27FC236}">
                <a16:creationId xmlns:a16="http://schemas.microsoft.com/office/drawing/2014/main" id="{A433888B-EE09-4E4C-87F0-BCC695E9B14D}"/>
              </a:ext>
            </a:extLst>
          </p:cNvPr>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65628" y="5276667"/>
            <a:ext cx="336605" cy="336605"/>
          </a:xfrm>
          <a:prstGeom prst="rect">
            <a:avLst/>
          </a:prstGeom>
        </p:spPr>
      </p:pic>
      <p:pic>
        <p:nvPicPr>
          <p:cNvPr id="35" name="图片 311">
            <a:extLst>
              <a:ext uri="{FF2B5EF4-FFF2-40B4-BE49-F238E27FC236}">
                <a16:creationId xmlns:a16="http://schemas.microsoft.com/office/drawing/2014/main" id="{6A45994D-14C3-FC46-B51A-12E0C7DFD181}"/>
              </a:ext>
            </a:extLst>
          </p:cNvPr>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05293" y="5227249"/>
            <a:ext cx="448892" cy="448892"/>
          </a:xfrm>
          <a:prstGeom prst="rect">
            <a:avLst/>
          </a:prstGeom>
        </p:spPr>
      </p:pic>
      <p:pic>
        <p:nvPicPr>
          <p:cNvPr id="36" name="图片 312">
            <a:extLst>
              <a:ext uri="{FF2B5EF4-FFF2-40B4-BE49-F238E27FC236}">
                <a16:creationId xmlns:a16="http://schemas.microsoft.com/office/drawing/2014/main" id="{E10EBB3F-59A7-064D-AED7-826D88E2A16F}"/>
              </a:ext>
            </a:extLst>
          </p:cNvPr>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99091" y="5259012"/>
            <a:ext cx="371798" cy="371798"/>
          </a:xfrm>
          <a:prstGeom prst="rect">
            <a:avLst/>
          </a:prstGeom>
        </p:spPr>
      </p:pic>
      <p:sp>
        <p:nvSpPr>
          <p:cNvPr id="37" name="文本框 8">
            <a:extLst>
              <a:ext uri="{FF2B5EF4-FFF2-40B4-BE49-F238E27FC236}">
                <a16:creationId xmlns:a16="http://schemas.microsoft.com/office/drawing/2014/main" id="{D37348B9-FB71-464B-ABEA-AC0BB7640A87}"/>
              </a:ext>
            </a:extLst>
          </p:cNvPr>
          <p:cNvSpPr txBox="1"/>
          <p:nvPr/>
        </p:nvSpPr>
        <p:spPr>
          <a:xfrm>
            <a:off x="10137644" y="5624404"/>
            <a:ext cx="74819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Top-up Phone</a:t>
            </a:r>
            <a:endParaRPr kumimoji="1" lang="zh-CN" altLang="en-US" sz="1120" b="1" dirty="0">
              <a:solidFill>
                <a:srgbClr val="7F7F7F"/>
              </a:solidFill>
              <a:latin typeface="Calibri" panose="020F0502020204030204" pitchFamily="34" charset="0"/>
            </a:endParaRPr>
          </a:p>
        </p:txBody>
      </p:sp>
      <p:sp>
        <p:nvSpPr>
          <p:cNvPr id="38" name="Oval 5">
            <a:extLst>
              <a:ext uri="{FF2B5EF4-FFF2-40B4-BE49-F238E27FC236}">
                <a16:creationId xmlns:a16="http://schemas.microsoft.com/office/drawing/2014/main" id="{7FA2FD25-EFB4-074C-B847-DC48ECC8CCB2}"/>
              </a:ext>
            </a:extLst>
          </p:cNvPr>
          <p:cNvSpPr/>
          <p:nvPr/>
        </p:nvSpPr>
        <p:spPr>
          <a:xfrm>
            <a:off x="3737258" y="2778937"/>
            <a:ext cx="324866" cy="324866"/>
          </a:xfrm>
          <a:prstGeom prst="ellipse">
            <a:avLst/>
          </a:prstGeom>
          <a:solidFill>
            <a:srgbClr val="45C1A5"/>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090"/>
            <a:r>
              <a:rPr lang="en-US" altLang="zh-CN" sz="1680" dirty="0">
                <a:solidFill>
                  <a:srgbClr val="FFFFFF"/>
                </a:solidFill>
                <a:latin typeface="Calibri" panose="020F0502020204030204" pitchFamily="34" charset="0"/>
              </a:rPr>
              <a:t>1</a:t>
            </a:r>
            <a:endParaRPr lang="zh-CN" altLang="en-US" sz="1680" dirty="0">
              <a:solidFill>
                <a:srgbClr val="FFFFFF"/>
              </a:solidFill>
              <a:latin typeface="Calibri" panose="020F0502020204030204" pitchFamily="34" charset="0"/>
            </a:endParaRPr>
          </a:p>
        </p:txBody>
      </p:sp>
      <p:pic>
        <p:nvPicPr>
          <p:cNvPr id="39" name="图片 315">
            <a:extLst>
              <a:ext uri="{FF2B5EF4-FFF2-40B4-BE49-F238E27FC236}">
                <a16:creationId xmlns:a16="http://schemas.microsoft.com/office/drawing/2014/main" id="{E9AAA1E3-00FD-DC4D-9EA1-5824DDFA73E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884292" y="5289666"/>
            <a:ext cx="357540" cy="310904"/>
          </a:xfrm>
          <a:prstGeom prst="rect">
            <a:avLst/>
          </a:prstGeom>
        </p:spPr>
      </p:pic>
      <p:pic>
        <p:nvPicPr>
          <p:cNvPr id="40" name="图片 316">
            <a:extLst>
              <a:ext uri="{FF2B5EF4-FFF2-40B4-BE49-F238E27FC236}">
                <a16:creationId xmlns:a16="http://schemas.microsoft.com/office/drawing/2014/main" id="{B691B5E2-15B5-854A-A95D-A9D9F7FF98A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486261" y="5253972"/>
            <a:ext cx="381879" cy="381879"/>
          </a:xfrm>
          <a:prstGeom prst="rect">
            <a:avLst/>
          </a:prstGeom>
        </p:spPr>
      </p:pic>
      <p:sp>
        <p:nvSpPr>
          <p:cNvPr id="41" name="文本框 8">
            <a:extLst>
              <a:ext uri="{FF2B5EF4-FFF2-40B4-BE49-F238E27FC236}">
                <a16:creationId xmlns:a16="http://schemas.microsoft.com/office/drawing/2014/main" id="{FB196EFA-1898-7D42-B35E-D9CBF4B70535}"/>
              </a:ext>
            </a:extLst>
          </p:cNvPr>
          <p:cNvSpPr txBox="1"/>
          <p:nvPr/>
        </p:nvSpPr>
        <p:spPr>
          <a:xfrm>
            <a:off x="10707110" y="5641460"/>
            <a:ext cx="686066"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Transactions</a:t>
            </a:r>
            <a:endParaRPr kumimoji="1" lang="zh-CN" altLang="en-US" sz="1120" b="1" dirty="0">
              <a:solidFill>
                <a:srgbClr val="7F7F7F"/>
              </a:solidFill>
              <a:latin typeface="Calibri" panose="020F0502020204030204" pitchFamily="34" charset="0"/>
            </a:endParaRPr>
          </a:p>
        </p:txBody>
      </p:sp>
      <p:sp>
        <p:nvSpPr>
          <p:cNvPr id="42" name="文本框 8">
            <a:extLst>
              <a:ext uri="{FF2B5EF4-FFF2-40B4-BE49-F238E27FC236}">
                <a16:creationId xmlns:a16="http://schemas.microsoft.com/office/drawing/2014/main" id="{86BA7DBE-33AC-0C4D-AB71-B8465437BB3A}"/>
              </a:ext>
            </a:extLst>
          </p:cNvPr>
          <p:cNvSpPr txBox="1"/>
          <p:nvPr/>
        </p:nvSpPr>
        <p:spPr>
          <a:xfrm>
            <a:off x="11292971" y="5638183"/>
            <a:ext cx="768456"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Ship-to Address</a:t>
            </a:r>
            <a:endParaRPr kumimoji="1" lang="zh-CN" altLang="en-US" sz="1120" b="1" dirty="0">
              <a:solidFill>
                <a:srgbClr val="7F7F7F"/>
              </a:solidFill>
              <a:latin typeface="Calibri" panose="020F0502020204030204" pitchFamily="34" charset="0"/>
            </a:endParaRPr>
          </a:p>
        </p:txBody>
      </p:sp>
      <p:sp>
        <p:nvSpPr>
          <p:cNvPr id="43" name="矩形 319">
            <a:extLst>
              <a:ext uri="{FF2B5EF4-FFF2-40B4-BE49-F238E27FC236}">
                <a16:creationId xmlns:a16="http://schemas.microsoft.com/office/drawing/2014/main" id="{41783E47-E8C2-2B45-B0D9-13C962434140}"/>
              </a:ext>
            </a:extLst>
          </p:cNvPr>
          <p:cNvSpPr/>
          <p:nvPr/>
        </p:nvSpPr>
        <p:spPr>
          <a:xfrm>
            <a:off x="6309213" y="2754448"/>
            <a:ext cx="1886263" cy="359713"/>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b="1" dirty="0">
                <a:solidFill>
                  <a:srgbClr val="FFFFFF"/>
                </a:solidFill>
                <a:latin typeface="Calibri" panose="020F0502020204030204" pitchFamily="34" charset="0"/>
                <a:sym typeface="Helvetica Neue Medium"/>
              </a:rPr>
              <a:t>Who you are?</a:t>
            </a:r>
            <a:endParaRPr lang="zh-CN" altLang="en-US" sz="1400" b="1" dirty="0">
              <a:solidFill>
                <a:srgbClr val="FFFFFF"/>
              </a:solidFill>
              <a:latin typeface="Calibri" panose="020F0502020204030204" pitchFamily="34" charset="0"/>
              <a:sym typeface="Helvetica Neue Medium"/>
            </a:endParaRPr>
          </a:p>
        </p:txBody>
      </p:sp>
      <p:pic>
        <p:nvPicPr>
          <p:cNvPr id="44" name="图片 320">
            <a:extLst>
              <a:ext uri="{FF2B5EF4-FFF2-40B4-BE49-F238E27FC236}">
                <a16:creationId xmlns:a16="http://schemas.microsoft.com/office/drawing/2014/main" id="{07D6DC91-AA92-FB42-A60C-73408E721F2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40459" y="3169313"/>
            <a:ext cx="337866" cy="306716"/>
          </a:xfrm>
          <a:prstGeom prst="rect">
            <a:avLst/>
          </a:prstGeom>
        </p:spPr>
      </p:pic>
      <p:sp>
        <p:nvSpPr>
          <p:cNvPr id="45" name="矩形 321">
            <a:extLst>
              <a:ext uri="{FF2B5EF4-FFF2-40B4-BE49-F238E27FC236}">
                <a16:creationId xmlns:a16="http://schemas.microsoft.com/office/drawing/2014/main" id="{66F39F62-A0D3-034C-B83C-8104B4232E3D}"/>
              </a:ext>
            </a:extLst>
          </p:cNvPr>
          <p:cNvSpPr/>
          <p:nvPr/>
        </p:nvSpPr>
        <p:spPr>
          <a:xfrm>
            <a:off x="8474098" y="2730373"/>
            <a:ext cx="3471011" cy="359713"/>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b="1" dirty="0">
                <a:solidFill>
                  <a:srgbClr val="FFFFFF"/>
                </a:solidFill>
                <a:latin typeface="Calibri" panose="020F0502020204030204" pitchFamily="34" charset="0"/>
                <a:sym typeface="Helvetica Neue Medium"/>
              </a:rPr>
              <a:t>What you know?</a:t>
            </a:r>
            <a:endParaRPr lang="zh-CN" altLang="en-US" sz="1400" b="1" dirty="0">
              <a:solidFill>
                <a:srgbClr val="FFFFFF"/>
              </a:solidFill>
              <a:latin typeface="Calibri" panose="020F0502020204030204" pitchFamily="34" charset="0"/>
              <a:sym typeface="Helvetica Neue Medium"/>
            </a:endParaRPr>
          </a:p>
        </p:txBody>
      </p:sp>
      <p:pic>
        <p:nvPicPr>
          <p:cNvPr id="46" name="图片 322">
            <a:extLst>
              <a:ext uri="{FF2B5EF4-FFF2-40B4-BE49-F238E27FC236}">
                <a16:creationId xmlns:a16="http://schemas.microsoft.com/office/drawing/2014/main" id="{5BFD17F3-2BE7-C14D-AB30-43C921BA5A9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18931" y="3176336"/>
            <a:ext cx="402684" cy="402684"/>
          </a:xfrm>
          <a:prstGeom prst="rect">
            <a:avLst/>
          </a:prstGeom>
        </p:spPr>
      </p:pic>
      <p:pic>
        <p:nvPicPr>
          <p:cNvPr id="47" name="图片 323">
            <a:extLst>
              <a:ext uri="{FF2B5EF4-FFF2-40B4-BE49-F238E27FC236}">
                <a16:creationId xmlns:a16="http://schemas.microsoft.com/office/drawing/2014/main" id="{95C28793-0A8E-2449-B35A-3D68FBB6B45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608086" y="3176880"/>
            <a:ext cx="416645" cy="416645"/>
          </a:xfrm>
          <a:prstGeom prst="rect">
            <a:avLst/>
          </a:prstGeom>
        </p:spPr>
      </p:pic>
      <p:pic>
        <p:nvPicPr>
          <p:cNvPr id="48" name="图片 324">
            <a:extLst>
              <a:ext uri="{FF2B5EF4-FFF2-40B4-BE49-F238E27FC236}">
                <a16:creationId xmlns:a16="http://schemas.microsoft.com/office/drawing/2014/main" id="{8BDDFF29-D1EF-414C-AA2A-E814B0417C0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879578" y="3154524"/>
            <a:ext cx="439000" cy="439000"/>
          </a:xfrm>
          <a:prstGeom prst="rect">
            <a:avLst/>
          </a:prstGeom>
        </p:spPr>
      </p:pic>
      <p:sp>
        <p:nvSpPr>
          <p:cNvPr id="49" name="文本框 8">
            <a:extLst>
              <a:ext uri="{FF2B5EF4-FFF2-40B4-BE49-F238E27FC236}">
                <a16:creationId xmlns:a16="http://schemas.microsoft.com/office/drawing/2014/main" id="{F7FD7A1C-D41D-734F-B799-0DEBA590E60C}"/>
              </a:ext>
            </a:extLst>
          </p:cNvPr>
          <p:cNvSpPr txBox="1"/>
          <p:nvPr/>
        </p:nvSpPr>
        <p:spPr>
          <a:xfrm>
            <a:off x="6288683" y="3555551"/>
            <a:ext cx="64141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Facial Scan</a:t>
            </a:r>
            <a:endParaRPr kumimoji="1" lang="zh-CN" altLang="en-US" sz="1120" b="1" dirty="0">
              <a:solidFill>
                <a:srgbClr val="7F7F7F"/>
              </a:solidFill>
              <a:latin typeface="Calibri" panose="020F0502020204030204" pitchFamily="34" charset="0"/>
            </a:endParaRPr>
          </a:p>
        </p:txBody>
      </p:sp>
      <p:pic>
        <p:nvPicPr>
          <p:cNvPr id="50" name="图片 326">
            <a:extLst>
              <a:ext uri="{FF2B5EF4-FFF2-40B4-BE49-F238E27FC236}">
                <a16:creationId xmlns:a16="http://schemas.microsoft.com/office/drawing/2014/main" id="{1D955D11-E45D-7C44-AD67-421A2642E39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47578" y="3186249"/>
            <a:ext cx="375133" cy="375133"/>
          </a:xfrm>
          <a:prstGeom prst="rect">
            <a:avLst/>
          </a:prstGeom>
        </p:spPr>
      </p:pic>
      <p:sp>
        <p:nvSpPr>
          <p:cNvPr id="51" name="文本框 8">
            <a:extLst>
              <a:ext uri="{FF2B5EF4-FFF2-40B4-BE49-F238E27FC236}">
                <a16:creationId xmlns:a16="http://schemas.microsoft.com/office/drawing/2014/main" id="{15F186EB-692C-464C-A038-A4819DF0F350}"/>
              </a:ext>
            </a:extLst>
          </p:cNvPr>
          <p:cNvSpPr txBox="1"/>
          <p:nvPr/>
        </p:nvSpPr>
        <p:spPr>
          <a:xfrm>
            <a:off x="6905048" y="3519575"/>
            <a:ext cx="64141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Finger Print</a:t>
            </a:r>
            <a:endParaRPr kumimoji="1" lang="zh-CN" altLang="en-US" sz="1120" b="1" dirty="0">
              <a:solidFill>
                <a:srgbClr val="7F7F7F"/>
              </a:solidFill>
              <a:latin typeface="Calibri" panose="020F0502020204030204" pitchFamily="34" charset="0"/>
            </a:endParaRPr>
          </a:p>
        </p:txBody>
      </p:sp>
      <p:sp>
        <p:nvSpPr>
          <p:cNvPr id="52" name="文本框 8">
            <a:extLst>
              <a:ext uri="{FF2B5EF4-FFF2-40B4-BE49-F238E27FC236}">
                <a16:creationId xmlns:a16="http://schemas.microsoft.com/office/drawing/2014/main" id="{BBD501C9-9C87-C44B-B35D-43D44D263561}"/>
              </a:ext>
            </a:extLst>
          </p:cNvPr>
          <p:cNvSpPr txBox="1"/>
          <p:nvPr/>
        </p:nvSpPr>
        <p:spPr>
          <a:xfrm>
            <a:off x="8546184" y="3586136"/>
            <a:ext cx="470967"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KBA</a:t>
            </a:r>
            <a:endParaRPr kumimoji="1" lang="zh-CN" altLang="en-US" sz="1120" b="1" dirty="0">
              <a:solidFill>
                <a:srgbClr val="7F7F7F"/>
              </a:solidFill>
              <a:latin typeface="Calibri" panose="020F0502020204030204" pitchFamily="34" charset="0"/>
            </a:endParaRPr>
          </a:p>
        </p:txBody>
      </p:sp>
      <p:pic>
        <p:nvPicPr>
          <p:cNvPr id="53" name="图片 329">
            <a:extLst>
              <a:ext uri="{FF2B5EF4-FFF2-40B4-BE49-F238E27FC236}">
                <a16:creationId xmlns:a16="http://schemas.microsoft.com/office/drawing/2014/main" id="{85637C6E-1875-E043-9DE0-3E6D721A61D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157733" y="3170139"/>
            <a:ext cx="418074" cy="418074"/>
          </a:xfrm>
          <a:prstGeom prst="rect">
            <a:avLst/>
          </a:prstGeom>
        </p:spPr>
      </p:pic>
      <p:sp>
        <p:nvSpPr>
          <p:cNvPr id="54" name="文本框 8">
            <a:extLst>
              <a:ext uri="{FF2B5EF4-FFF2-40B4-BE49-F238E27FC236}">
                <a16:creationId xmlns:a16="http://schemas.microsoft.com/office/drawing/2014/main" id="{4EA40E04-1262-FD47-A005-396079A952C6}"/>
              </a:ext>
            </a:extLst>
          </p:cNvPr>
          <p:cNvSpPr txBox="1"/>
          <p:nvPr/>
        </p:nvSpPr>
        <p:spPr>
          <a:xfrm>
            <a:off x="8971039" y="3550161"/>
            <a:ext cx="727507"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ID Number</a:t>
            </a:r>
            <a:endParaRPr kumimoji="1" lang="zh-CN" altLang="en-US" sz="1120" b="1" dirty="0">
              <a:solidFill>
                <a:srgbClr val="7F7F7F"/>
              </a:solidFill>
              <a:latin typeface="Calibri" panose="020F0502020204030204" pitchFamily="34" charset="0"/>
            </a:endParaRPr>
          </a:p>
        </p:txBody>
      </p:sp>
      <p:pic>
        <p:nvPicPr>
          <p:cNvPr id="55" name="图片 331">
            <a:extLst>
              <a:ext uri="{FF2B5EF4-FFF2-40B4-BE49-F238E27FC236}">
                <a16:creationId xmlns:a16="http://schemas.microsoft.com/office/drawing/2014/main" id="{6126DFE2-089F-6442-988B-0755C35FEF4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730927" y="3142787"/>
            <a:ext cx="450627" cy="450627"/>
          </a:xfrm>
          <a:prstGeom prst="rect">
            <a:avLst/>
          </a:prstGeom>
        </p:spPr>
      </p:pic>
      <p:sp>
        <p:nvSpPr>
          <p:cNvPr id="56" name="文本框 8">
            <a:extLst>
              <a:ext uri="{FF2B5EF4-FFF2-40B4-BE49-F238E27FC236}">
                <a16:creationId xmlns:a16="http://schemas.microsoft.com/office/drawing/2014/main" id="{437139E1-8185-F54F-B8E9-5919C06C603A}"/>
              </a:ext>
            </a:extLst>
          </p:cNvPr>
          <p:cNvSpPr txBox="1"/>
          <p:nvPr/>
        </p:nvSpPr>
        <p:spPr>
          <a:xfrm>
            <a:off x="9592486" y="3576832"/>
            <a:ext cx="727507"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Card Number</a:t>
            </a:r>
            <a:endParaRPr kumimoji="1" lang="zh-CN" altLang="en-US" sz="1120" b="1" dirty="0">
              <a:solidFill>
                <a:srgbClr val="7F7F7F"/>
              </a:solidFill>
              <a:latin typeface="Calibri" panose="020F0502020204030204" pitchFamily="34" charset="0"/>
            </a:endParaRPr>
          </a:p>
        </p:txBody>
      </p:sp>
      <p:sp>
        <p:nvSpPr>
          <p:cNvPr id="57" name="文本框 8">
            <a:extLst>
              <a:ext uri="{FF2B5EF4-FFF2-40B4-BE49-F238E27FC236}">
                <a16:creationId xmlns:a16="http://schemas.microsoft.com/office/drawing/2014/main" id="{31D55C2E-A3E4-BD43-9635-9E739E6AA90F}"/>
              </a:ext>
            </a:extLst>
          </p:cNvPr>
          <p:cNvSpPr txBox="1"/>
          <p:nvPr/>
        </p:nvSpPr>
        <p:spPr>
          <a:xfrm>
            <a:off x="10292915" y="3643928"/>
            <a:ext cx="448024"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PIN</a:t>
            </a:r>
            <a:endParaRPr kumimoji="1" lang="zh-CN" altLang="en-US" sz="1120" b="1" dirty="0">
              <a:solidFill>
                <a:srgbClr val="7F7F7F"/>
              </a:solidFill>
              <a:latin typeface="Calibri" panose="020F0502020204030204" pitchFamily="34" charset="0"/>
            </a:endParaRPr>
          </a:p>
        </p:txBody>
      </p:sp>
      <p:sp>
        <p:nvSpPr>
          <p:cNvPr id="58" name="文本框 8">
            <a:extLst>
              <a:ext uri="{FF2B5EF4-FFF2-40B4-BE49-F238E27FC236}">
                <a16:creationId xmlns:a16="http://schemas.microsoft.com/office/drawing/2014/main" id="{876979D8-93AB-D847-83A2-67359A65CF36}"/>
              </a:ext>
            </a:extLst>
          </p:cNvPr>
          <p:cNvSpPr txBox="1"/>
          <p:nvPr/>
        </p:nvSpPr>
        <p:spPr>
          <a:xfrm>
            <a:off x="10835932" y="3622418"/>
            <a:ext cx="448024"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SMS OTP</a:t>
            </a:r>
            <a:endParaRPr kumimoji="1" lang="zh-CN" altLang="en-US" sz="1120" b="1" dirty="0">
              <a:solidFill>
                <a:srgbClr val="7F7F7F"/>
              </a:solidFill>
              <a:latin typeface="Calibri" panose="020F0502020204030204" pitchFamily="34" charset="0"/>
            </a:endParaRPr>
          </a:p>
        </p:txBody>
      </p:sp>
      <p:pic>
        <p:nvPicPr>
          <p:cNvPr id="59" name="图片 335">
            <a:extLst>
              <a:ext uri="{FF2B5EF4-FFF2-40B4-BE49-F238E27FC236}">
                <a16:creationId xmlns:a16="http://schemas.microsoft.com/office/drawing/2014/main" id="{453E3AC8-F2F2-D942-8F26-A28FDB813A0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412487" y="3139001"/>
            <a:ext cx="454524" cy="454524"/>
          </a:xfrm>
          <a:prstGeom prst="rect">
            <a:avLst/>
          </a:prstGeom>
        </p:spPr>
      </p:pic>
      <p:sp>
        <p:nvSpPr>
          <p:cNvPr id="60" name="文本框 8">
            <a:extLst>
              <a:ext uri="{FF2B5EF4-FFF2-40B4-BE49-F238E27FC236}">
                <a16:creationId xmlns:a16="http://schemas.microsoft.com/office/drawing/2014/main" id="{08DA0505-289F-6B4B-B3EB-839DCADCE585}"/>
              </a:ext>
            </a:extLst>
          </p:cNvPr>
          <p:cNvSpPr txBox="1"/>
          <p:nvPr/>
        </p:nvSpPr>
        <p:spPr>
          <a:xfrm>
            <a:off x="11235154" y="3619248"/>
            <a:ext cx="751518"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Security Question</a:t>
            </a:r>
            <a:endParaRPr kumimoji="1" lang="zh-CN" altLang="en-US" sz="1120" b="1" dirty="0">
              <a:solidFill>
                <a:srgbClr val="7F7F7F"/>
              </a:solidFill>
              <a:latin typeface="Calibri" panose="020F0502020204030204" pitchFamily="34" charset="0"/>
            </a:endParaRPr>
          </a:p>
        </p:txBody>
      </p:sp>
      <p:pic>
        <p:nvPicPr>
          <p:cNvPr id="61" name="图片 337">
            <a:extLst>
              <a:ext uri="{FF2B5EF4-FFF2-40B4-BE49-F238E27FC236}">
                <a16:creationId xmlns:a16="http://schemas.microsoft.com/office/drawing/2014/main" id="{17A62C87-BE9A-8A41-AF86-59356193510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698460" y="3175499"/>
            <a:ext cx="413727" cy="413727"/>
          </a:xfrm>
          <a:prstGeom prst="rect">
            <a:avLst/>
          </a:prstGeom>
        </p:spPr>
      </p:pic>
      <p:sp>
        <p:nvSpPr>
          <p:cNvPr id="62" name="文本框 8">
            <a:extLst>
              <a:ext uri="{FF2B5EF4-FFF2-40B4-BE49-F238E27FC236}">
                <a16:creationId xmlns:a16="http://schemas.microsoft.com/office/drawing/2014/main" id="{B871532C-6C1A-644B-8CC1-0AA40FF39AAA}"/>
              </a:ext>
            </a:extLst>
          </p:cNvPr>
          <p:cNvSpPr txBox="1"/>
          <p:nvPr/>
        </p:nvSpPr>
        <p:spPr>
          <a:xfrm>
            <a:off x="7566042" y="3557961"/>
            <a:ext cx="64141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7F7F7F"/>
                </a:solidFill>
                <a:latin typeface="Calibri" panose="020F0502020204030204" pitchFamily="34" charset="0"/>
              </a:rPr>
              <a:t>Voice Print</a:t>
            </a:r>
            <a:endParaRPr kumimoji="1" lang="zh-CN" altLang="en-US" sz="1120" b="1" dirty="0">
              <a:solidFill>
                <a:srgbClr val="7F7F7F"/>
              </a:solidFill>
              <a:latin typeface="Calibri" panose="020F0502020204030204" pitchFamily="34" charset="0"/>
            </a:endParaRPr>
          </a:p>
        </p:txBody>
      </p:sp>
      <p:sp>
        <p:nvSpPr>
          <p:cNvPr id="63" name="Rounded Rectangle 27">
            <a:extLst>
              <a:ext uri="{FF2B5EF4-FFF2-40B4-BE49-F238E27FC236}">
                <a16:creationId xmlns:a16="http://schemas.microsoft.com/office/drawing/2014/main" id="{28450E50-094E-A447-98A2-F892F100A48E}"/>
              </a:ext>
            </a:extLst>
          </p:cNvPr>
          <p:cNvSpPr/>
          <p:nvPr/>
        </p:nvSpPr>
        <p:spPr>
          <a:xfrm>
            <a:off x="3748312" y="1882496"/>
            <a:ext cx="8201172" cy="337786"/>
          </a:xfrm>
          <a:prstGeom prst="roundRect">
            <a:avLst>
              <a:gd name="adj" fmla="val 33457"/>
            </a:avLst>
          </a:prstGeom>
          <a:noFill/>
          <a:ln w="25400" cap="flat" cmpd="sng" algn="ctr">
            <a:solidFill>
              <a:srgbClr val="319EE6"/>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900">
              <a:solidFill>
                <a:srgbClr val="FFFFFF"/>
              </a:solidFill>
              <a:latin typeface="Arial"/>
              <a:ea typeface="宋体" panose="02010600030101010101" pitchFamily="2" charset="-122"/>
            </a:endParaRPr>
          </a:p>
        </p:txBody>
      </p:sp>
      <p:sp>
        <p:nvSpPr>
          <p:cNvPr id="64" name="Rectangle 28">
            <a:extLst>
              <a:ext uri="{FF2B5EF4-FFF2-40B4-BE49-F238E27FC236}">
                <a16:creationId xmlns:a16="http://schemas.microsoft.com/office/drawing/2014/main" id="{3ED56AB3-50F9-B340-B5C7-A6F3D1BA99AA}"/>
              </a:ext>
            </a:extLst>
          </p:cNvPr>
          <p:cNvSpPr/>
          <p:nvPr/>
        </p:nvSpPr>
        <p:spPr>
          <a:xfrm>
            <a:off x="3678866" y="2003888"/>
            <a:ext cx="8307806" cy="277732"/>
          </a:xfrm>
          <a:prstGeom prst="rect">
            <a:avLst/>
          </a:prstGeom>
          <a:solidFill>
            <a:srgbClr val="FFFFFF"/>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900">
              <a:solidFill>
                <a:srgbClr val="FFFFFF"/>
              </a:solidFill>
              <a:latin typeface="Arial"/>
              <a:ea typeface="宋体" panose="02010600030101010101" pitchFamily="2" charset="-122"/>
            </a:endParaRPr>
          </a:p>
        </p:txBody>
      </p:sp>
      <p:sp>
        <p:nvSpPr>
          <p:cNvPr id="65" name="Oval 12">
            <a:extLst>
              <a:ext uri="{FF2B5EF4-FFF2-40B4-BE49-F238E27FC236}">
                <a16:creationId xmlns:a16="http://schemas.microsoft.com/office/drawing/2014/main" id="{B7C8FB76-4A36-914F-8398-B6069E8B42B3}"/>
              </a:ext>
            </a:extLst>
          </p:cNvPr>
          <p:cNvSpPr/>
          <p:nvPr/>
        </p:nvSpPr>
        <p:spPr>
          <a:xfrm>
            <a:off x="7047576" y="1264670"/>
            <a:ext cx="1283011" cy="1235782"/>
          </a:xfrm>
          <a:prstGeom prst="ellipse">
            <a:avLst/>
          </a:prstGeom>
          <a:solidFill>
            <a:srgbClr val="319EE6"/>
          </a:solidFill>
          <a:ln w="76200" cap="flat" cmpd="sng" algn="ctr">
            <a:noFill/>
            <a:prstDash val="solid"/>
          </a:ln>
          <a:effectLst/>
        </p:spPr>
        <p:txBody>
          <a:bodyPr lIns="60959" tIns="30479" rIns="60959" bIns="3047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5850">
              <a:solidFill>
                <a:srgbClr val="FFFFFF"/>
              </a:solidFill>
              <a:latin typeface="Calibri" panose="020F0502020204030204" pitchFamily="34" charset="0"/>
              <a:ea typeface="宋体" charset="0"/>
            </a:endParaRPr>
          </a:p>
        </p:txBody>
      </p:sp>
      <p:sp>
        <p:nvSpPr>
          <p:cNvPr id="66" name="Text Box 10">
            <a:extLst>
              <a:ext uri="{FF2B5EF4-FFF2-40B4-BE49-F238E27FC236}">
                <a16:creationId xmlns:a16="http://schemas.microsoft.com/office/drawing/2014/main" id="{69C70134-A6EB-124C-B509-590ADD346F2F}"/>
              </a:ext>
            </a:extLst>
          </p:cNvPr>
          <p:cNvSpPr txBox="1">
            <a:spLocks noChangeArrowheads="1"/>
          </p:cNvSpPr>
          <p:nvPr/>
        </p:nvSpPr>
        <p:spPr bwMode="auto">
          <a:xfrm>
            <a:off x="7122290" y="1651664"/>
            <a:ext cx="11523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0479" tIns="15240" rIns="30479" bIns="1524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altLang="zh-CN" sz="1400" b="1" dirty="0">
                <a:solidFill>
                  <a:srgbClr val="FFFFFF"/>
                </a:solidFill>
                <a:latin typeface="Calibri" panose="020F0502020204030204" pitchFamily="34" charset="0"/>
                <a:ea typeface="宋体" panose="02010600030101010101" pitchFamily="2" charset="-122"/>
                <a:cs typeface="Open Sans" charset="0"/>
              </a:rPr>
              <a:t>Data collected to Risk Engine</a:t>
            </a:r>
          </a:p>
        </p:txBody>
      </p:sp>
      <p:sp>
        <p:nvSpPr>
          <p:cNvPr id="67" name="Oval 5">
            <a:extLst>
              <a:ext uri="{FF2B5EF4-FFF2-40B4-BE49-F238E27FC236}">
                <a16:creationId xmlns:a16="http://schemas.microsoft.com/office/drawing/2014/main" id="{7D58A218-2676-CD45-BDC5-2EC1D96320E5}"/>
              </a:ext>
            </a:extLst>
          </p:cNvPr>
          <p:cNvSpPr/>
          <p:nvPr/>
        </p:nvSpPr>
        <p:spPr>
          <a:xfrm>
            <a:off x="6146779" y="2769680"/>
            <a:ext cx="324866" cy="324866"/>
          </a:xfrm>
          <a:prstGeom prst="ellipse">
            <a:avLst/>
          </a:prstGeom>
          <a:solidFill>
            <a:srgbClr val="45C1A5"/>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090"/>
            <a:r>
              <a:rPr lang="en-US" altLang="zh-CN" sz="1680" dirty="0">
                <a:solidFill>
                  <a:srgbClr val="FFFFFF"/>
                </a:solidFill>
                <a:latin typeface="Calibri" panose="020F0502020204030204" pitchFamily="34" charset="0"/>
              </a:rPr>
              <a:t>2</a:t>
            </a:r>
            <a:endParaRPr lang="zh-CN" altLang="en-US" sz="1680" dirty="0">
              <a:solidFill>
                <a:srgbClr val="FFFFFF"/>
              </a:solidFill>
              <a:latin typeface="Calibri" panose="020F0502020204030204" pitchFamily="34" charset="0"/>
            </a:endParaRPr>
          </a:p>
        </p:txBody>
      </p:sp>
      <p:sp>
        <p:nvSpPr>
          <p:cNvPr id="68" name="Oval 5">
            <a:extLst>
              <a:ext uri="{FF2B5EF4-FFF2-40B4-BE49-F238E27FC236}">
                <a16:creationId xmlns:a16="http://schemas.microsoft.com/office/drawing/2014/main" id="{3347B076-3545-A245-9F91-560863FE66AF}"/>
              </a:ext>
            </a:extLst>
          </p:cNvPr>
          <p:cNvSpPr/>
          <p:nvPr/>
        </p:nvSpPr>
        <p:spPr>
          <a:xfrm>
            <a:off x="8330589" y="2744399"/>
            <a:ext cx="324866" cy="324866"/>
          </a:xfrm>
          <a:prstGeom prst="ellipse">
            <a:avLst/>
          </a:prstGeom>
          <a:solidFill>
            <a:srgbClr val="45C1A5"/>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panose="020F0502020204030204" pitchFamily="34" charset="0"/>
              </a:rPr>
              <a:t>3</a:t>
            </a:r>
            <a:endParaRPr lang="zh-CN" altLang="en-US" sz="1680" dirty="0">
              <a:solidFill>
                <a:srgbClr val="FFFFFF"/>
              </a:solidFill>
              <a:latin typeface="Calibri" panose="020F0502020204030204" pitchFamily="34" charset="0"/>
            </a:endParaRPr>
          </a:p>
        </p:txBody>
      </p:sp>
      <p:sp>
        <p:nvSpPr>
          <p:cNvPr id="69" name="Oval 5">
            <a:extLst>
              <a:ext uri="{FF2B5EF4-FFF2-40B4-BE49-F238E27FC236}">
                <a16:creationId xmlns:a16="http://schemas.microsoft.com/office/drawing/2014/main" id="{38177D64-6050-DF4A-BE74-D4D9C95CC997}"/>
              </a:ext>
            </a:extLst>
          </p:cNvPr>
          <p:cNvSpPr/>
          <p:nvPr/>
        </p:nvSpPr>
        <p:spPr>
          <a:xfrm>
            <a:off x="3675034" y="4794391"/>
            <a:ext cx="324866" cy="324866"/>
          </a:xfrm>
          <a:prstGeom prst="ellipse">
            <a:avLst/>
          </a:prstGeom>
          <a:solidFill>
            <a:srgbClr val="45C1A5"/>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panose="020F0502020204030204" pitchFamily="34" charset="0"/>
              </a:rPr>
              <a:t>4</a:t>
            </a:r>
            <a:endParaRPr lang="zh-CN" altLang="en-US" sz="1680" dirty="0">
              <a:solidFill>
                <a:srgbClr val="FFFFFF"/>
              </a:solidFill>
              <a:latin typeface="Calibri" panose="020F0502020204030204" pitchFamily="34" charset="0"/>
            </a:endParaRPr>
          </a:p>
        </p:txBody>
      </p:sp>
      <p:sp>
        <p:nvSpPr>
          <p:cNvPr id="70" name="Oval 5">
            <a:extLst>
              <a:ext uri="{FF2B5EF4-FFF2-40B4-BE49-F238E27FC236}">
                <a16:creationId xmlns:a16="http://schemas.microsoft.com/office/drawing/2014/main" id="{659FB2A7-5F59-5F4A-962B-30F060F11529}"/>
              </a:ext>
            </a:extLst>
          </p:cNvPr>
          <p:cNvSpPr/>
          <p:nvPr/>
        </p:nvSpPr>
        <p:spPr>
          <a:xfrm>
            <a:off x="6542205" y="4794392"/>
            <a:ext cx="324866" cy="324866"/>
          </a:xfrm>
          <a:prstGeom prst="ellipse">
            <a:avLst/>
          </a:prstGeom>
          <a:solidFill>
            <a:srgbClr val="45C1A5"/>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panose="020F0502020204030204" pitchFamily="34" charset="0"/>
              </a:rPr>
              <a:t>5</a:t>
            </a:r>
            <a:endParaRPr lang="zh-CN" altLang="en-US" sz="1680" dirty="0">
              <a:solidFill>
                <a:srgbClr val="FFFFFF"/>
              </a:solidFill>
              <a:latin typeface="Calibri" panose="020F0502020204030204" pitchFamily="34" charset="0"/>
            </a:endParaRPr>
          </a:p>
        </p:txBody>
      </p:sp>
      <p:sp>
        <p:nvSpPr>
          <p:cNvPr id="71" name="右箭头 347">
            <a:extLst>
              <a:ext uri="{FF2B5EF4-FFF2-40B4-BE49-F238E27FC236}">
                <a16:creationId xmlns:a16="http://schemas.microsoft.com/office/drawing/2014/main" id="{66BCB05E-74C1-8A4A-B09B-EF2FC989886B}"/>
              </a:ext>
            </a:extLst>
          </p:cNvPr>
          <p:cNvSpPr/>
          <p:nvPr/>
        </p:nvSpPr>
        <p:spPr>
          <a:xfrm>
            <a:off x="2666922" y="3640934"/>
            <a:ext cx="864096" cy="660170"/>
          </a:xfrm>
          <a:prstGeom prst="rightArrow">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7394" tIns="47394" rIns="47394" bIns="47394" numCol="1" spcCol="38100" rtlCol="0" anchor="ctr">
            <a:spAutoFit/>
          </a:bodyPr>
          <a:lstStyle/>
          <a:p>
            <a:pPr algn="ctr"/>
            <a:endParaRPr lang="zh-CN" altLang="en-US" sz="1493">
              <a:solidFill>
                <a:srgbClr val="FFFFFF"/>
              </a:solidFill>
              <a:latin typeface="Arial" panose="020B0604020202020204" pitchFamily="34" charset="0"/>
              <a:cs typeface="Arial" panose="020B0604020202020204" pitchFamily="34" charset="0"/>
            </a:endParaRPr>
          </a:p>
        </p:txBody>
      </p:sp>
      <p:sp>
        <p:nvSpPr>
          <p:cNvPr id="72" name="矩形 349">
            <a:extLst>
              <a:ext uri="{FF2B5EF4-FFF2-40B4-BE49-F238E27FC236}">
                <a16:creationId xmlns:a16="http://schemas.microsoft.com/office/drawing/2014/main" id="{1F926A34-B1BF-4742-AD7C-0A0D84DC1146}"/>
              </a:ext>
            </a:extLst>
          </p:cNvPr>
          <p:cNvSpPr/>
          <p:nvPr/>
        </p:nvSpPr>
        <p:spPr>
          <a:xfrm>
            <a:off x="817008" y="2253839"/>
            <a:ext cx="1515737" cy="1013867"/>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panose="020F0502020204030204" pitchFamily="34" charset="0"/>
              </a:rPr>
              <a:t>Account Settings</a:t>
            </a:r>
          </a:p>
          <a:p>
            <a:pPr algn="ctr"/>
            <a:r>
              <a:rPr lang="en-US" altLang="zh-CN" sz="1306" b="1" dirty="0">
                <a:solidFill>
                  <a:srgbClr val="FFFFFF"/>
                </a:solidFill>
                <a:latin typeface="Calibri" panose="020F0502020204030204" pitchFamily="34" charset="0"/>
              </a:rPr>
              <a:t>Scenarios</a:t>
            </a:r>
            <a:endParaRPr lang="zh-CN" altLang="en-US" sz="1306" b="1" dirty="0">
              <a:solidFill>
                <a:srgbClr val="FFFFFF"/>
              </a:solidFill>
              <a:latin typeface="Calibri" panose="020F0502020204030204" pitchFamily="34" charset="0"/>
            </a:endParaRPr>
          </a:p>
        </p:txBody>
      </p:sp>
      <p:sp>
        <p:nvSpPr>
          <p:cNvPr id="73" name="矩形 350">
            <a:extLst>
              <a:ext uri="{FF2B5EF4-FFF2-40B4-BE49-F238E27FC236}">
                <a16:creationId xmlns:a16="http://schemas.microsoft.com/office/drawing/2014/main" id="{F5095ABC-0272-594B-A85E-B87230673813}"/>
              </a:ext>
            </a:extLst>
          </p:cNvPr>
          <p:cNvSpPr/>
          <p:nvPr/>
        </p:nvSpPr>
        <p:spPr>
          <a:xfrm>
            <a:off x="817007" y="3522618"/>
            <a:ext cx="1527631" cy="2532444"/>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panose="020F0502020204030204" pitchFamily="34" charset="0"/>
              </a:rPr>
              <a:t>Transaction Scenarios</a:t>
            </a:r>
            <a:endParaRPr lang="zh-CN" altLang="en-US" sz="1306" b="1" dirty="0">
              <a:solidFill>
                <a:srgbClr val="FFFFFF"/>
              </a:solidFill>
              <a:latin typeface="Calibri" panose="020F0502020204030204" pitchFamily="34" charset="0"/>
            </a:endParaRPr>
          </a:p>
        </p:txBody>
      </p:sp>
      <p:sp>
        <p:nvSpPr>
          <p:cNvPr id="74" name="Isosceles Triangle 16">
            <a:extLst>
              <a:ext uri="{FF2B5EF4-FFF2-40B4-BE49-F238E27FC236}">
                <a16:creationId xmlns:a16="http://schemas.microsoft.com/office/drawing/2014/main" id="{B7EF01FC-6F31-C04A-B6A5-D105FD00CFFE}"/>
              </a:ext>
            </a:extLst>
          </p:cNvPr>
          <p:cNvSpPr/>
          <p:nvPr/>
        </p:nvSpPr>
        <p:spPr>
          <a:xfrm rot="10800000">
            <a:off x="786716" y="3352903"/>
            <a:ext cx="1586845" cy="10106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panose="020F0502020204030204" pitchFamily="34" charset="0"/>
            </a:endParaRPr>
          </a:p>
        </p:txBody>
      </p:sp>
      <p:sp>
        <p:nvSpPr>
          <p:cNvPr id="75" name="矩形 360">
            <a:extLst>
              <a:ext uri="{FF2B5EF4-FFF2-40B4-BE49-F238E27FC236}">
                <a16:creationId xmlns:a16="http://schemas.microsoft.com/office/drawing/2014/main" id="{8724A935-1A23-5D4B-9902-72BF76EECF2F}"/>
              </a:ext>
            </a:extLst>
          </p:cNvPr>
          <p:cNvSpPr/>
          <p:nvPr/>
        </p:nvSpPr>
        <p:spPr>
          <a:xfrm>
            <a:off x="498065" y="1579039"/>
            <a:ext cx="2079976" cy="4802289"/>
          </a:xfrm>
          <a:prstGeom prst="rect">
            <a:avLst/>
          </a:prstGeom>
          <a:noFill/>
          <a:ln w="19050" cap="flat" cmpd="sng" algn="ctr">
            <a:solidFill>
              <a:srgbClr val="00ACFF"/>
            </a:solidFill>
            <a:prstDash val="solid"/>
            <a:miter lim="800000"/>
          </a:ln>
          <a:effectLst/>
        </p:spPr>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fontAlgn="base" hangingPunct="1">
              <a:spcBef>
                <a:spcPct val="0"/>
              </a:spcBef>
              <a:spcAft>
                <a:spcPct val="0"/>
              </a:spcAft>
              <a:buClrTx/>
            </a:pPr>
            <a:endParaRPr kumimoji="1" lang="zh-CN" altLang="en-US" sz="6717">
              <a:solidFill>
                <a:srgbClr val="FFFFFF"/>
              </a:solidFill>
              <a:latin typeface="DIN Light"/>
            </a:endParaRPr>
          </a:p>
        </p:txBody>
      </p:sp>
      <p:sp>
        <p:nvSpPr>
          <p:cNvPr id="76" name="椭圆 369">
            <a:extLst>
              <a:ext uri="{FF2B5EF4-FFF2-40B4-BE49-F238E27FC236}">
                <a16:creationId xmlns:a16="http://schemas.microsoft.com/office/drawing/2014/main" id="{17157F3F-3D35-EF4A-9F95-AD368A781513}"/>
              </a:ext>
            </a:extLst>
          </p:cNvPr>
          <p:cNvSpPr/>
          <p:nvPr/>
        </p:nvSpPr>
        <p:spPr>
          <a:xfrm>
            <a:off x="2882946" y="3712942"/>
            <a:ext cx="144016" cy="14401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35" tIns="45717" rIns="91435" bIns="45717"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500"/>
          </a:p>
        </p:txBody>
      </p:sp>
      <p:cxnSp>
        <p:nvCxnSpPr>
          <p:cNvPr id="77" name="直线箭头连接符 370">
            <a:extLst>
              <a:ext uri="{FF2B5EF4-FFF2-40B4-BE49-F238E27FC236}">
                <a16:creationId xmlns:a16="http://schemas.microsoft.com/office/drawing/2014/main" id="{81736F51-1F53-6146-AC62-6DB79291853E}"/>
              </a:ext>
            </a:extLst>
          </p:cNvPr>
          <p:cNvCxnSpPr>
            <a:stCxn id="76" idx="0"/>
          </p:cNvCxnSpPr>
          <p:nvPr/>
        </p:nvCxnSpPr>
        <p:spPr>
          <a:xfrm flipV="1">
            <a:off x="2954954" y="1696718"/>
            <a:ext cx="0" cy="2016224"/>
          </a:xfrm>
          <a:prstGeom prst="straightConnector1">
            <a:avLst/>
          </a:prstGeom>
          <a:ln>
            <a:solidFill>
              <a:srgbClr val="A6A6A6"/>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8" name="Rectangle 57">
            <a:extLst>
              <a:ext uri="{FF2B5EF4-FFF2-40B4-BE49-F238E27FC236}">
                <a16:creationId xmlns:a16="http://schemas.microsoft.com/office/drawing/2014/main" id="{556E3AD0-9992-834C-A74F-5583515798AB}"/>
              </a:ext>
            </a:extLst>
          </p:cNvPr>
          <p:cNvSpPr/>
          <p:nvPr/>
        </p:nvSpPr>
        <p:spPr>
          <a:xfrm>
            <a:off x="555669" y="1634297"/>
            <a:ext cx="2021010" cy="417092"/>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493" b="1" u="sng" dirty="0">
                <a:solidFill>
                  <a:schemeClr val="tx1"/>
                </a:solidFill>
                <a:latin typeface="Calibri" panose="020F0502020204030204" pitchFamily="34" charset="0"/>
              </a:rPr>
              <a:t>Wallet Business Scenarios</a:t>
            </a:r>
          </a:p>
        </p:txBody>
      </p:sp>
    </p:spTree>
    <p:extLst>
      <p:ext uri="{BB962C8B-B14F-4D97-AF65-F5344CB8AC3E}">
        <p14:creationId xmlns:p14="http://schemas.microsoft.com/office/powerpoint/2010/main" val="2105151793"/>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Identify Trustable Behavior</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4" name="Rectangle 57">
            <a:extLst>
              <a:ext uri="{FF2B5EF4-FFF2-40B4-BE49-F238E27FC236}">
                <a16:creationId xmlns:a16="http://schemas.microsoft.com/office/drawing/2014/main" id="{DE94178B-883A-744F-AC0D-7C1395C35264}"/>
              </a:ext>
            </a:extLst>
          </p:cNvPr>
          <p:cNvSpPr/>
          <p:nvPr/>
        </p:nvSpPr>
        <p:spPr>
          <a:xfrm>
            <a:off x="808119" y="1081706"/>
            <a:ext cx="8997057" cy="547094"/>
          </a:xfrm>
          <a:prstGeom prst="rect">
            <a:avLst/>
          </a:prstGeom>
          <a:noFill/>
          <a:ln w="19050" cap="flat" cmpd="sng" algn="ctr">
            <a:noFill/>
            <a:prstDash val="sysDash"/>
            <a:miter lim="800000"/>
          </a:ln>
          <a:effectLst/>
        </p:spPr>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marL="285750" indent="-285750" defTabSz="457200" fontAlgn="base" hangingPunct="1">
              <a:spcBef>
                <a:spcPct val="0"/>
              </a:spcBef>
              <a:spcAft>
                <a:spcPct val="0"/>
              </a:spcAft>
              <a:buClrTx/>
              <a:buFont typeface="Arial" panose="020B0604020202020204" pitchFamily="34" charset="0"/>
              <a:buChar char="•"/>
              <a:defRPr/>
            </a:pPr>
            <a:r>
              <a:rPr lang="en-US" altLang="zh-CN" dirty="0">
                <a:solidFill>
                  <a:srgbClr val="646464"/>
                </a:solidFill>
                <a:latin typeface="Calibri" panose="020F0502020204030204" pitchFamily="34" charset="0"/>
                <a:ea typeface="Cambria Math" panose="02040503050406030204" pitchFamily="18" charset="0"/>
              </a:rPr>
              <a:t>Risk system automatically build up trusted relationships of the wallet to other entities</a:t>
            </a:r>
          </a:p>
          <a:p>
            <a:pPr marL="285750" indent="-285750" defTabSz="457200" fontAlgn="base" hangingPunct="1">
              <a:spcBef>
                <a:spcPct val="0"/>
              </a:spcBef>
              <a:spcAft>
                <a:spcPct val="0"/>
              </a:spcAft>
              <a:buClrTx/>
              <a:buFont typeface="Arial" panose="020B0604020202020204" pitchFamily="34" charset="0"/>
              <a:buChar char="•"/>
              <a:defRPr/>
            </a:pPr>
            <a:r>
              <a:rPr lang="en-US" altLang="zh-CN" dirty="0">
                <a:solidFill>
                  <a:srgbClr val="646464"/>
                </a:solidFill>
                <a:latin typeface="Calibri" panose="020F0502020204030204" pitchFamily="34" charset="0"/>
                <a:ea typeface="Cambria Math" panose="02040503050406030204" pitchFamily="18" charset="0"/>
              </a:rPr>
              <a:t>The trust relationships will be used for fast filtering none risky transactions</a:t>
            </a:r>
          </a:p>
        </p:txBody>
      </p:sp>
      <p:pic>
        <p:nvPicPr>
          <p:cNvPr id="5" name="图片 93">
            <a:extLst>
              <a:ext uri="{FF2B5EF4-FFF2-40B4-BE49-F238E27FC236}">
                <a16:creationId xmlns:a16="http://schemas.microsoft.com/office/drawing/2014/main" id="{0E21EAF6-27A2-F04A-B4CE-D0757CC7D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0242" y="2101809"/>
            <a:ext cx="725445" cy="725445"/>
          </a:xfrm>
          <a:prstGeom prst="rect">
            <a:avLst/>
          </a:prstGeom>
        </p:spPr>
      </p:pic>
      <p:pic>
        <p:nvPicPr>
          <p:cNvPr id="6" name="图片 94">
            <a:extLst>
              <a:ext uri="{FF2B5EF4-FFF2-40B4-BE49-F238E27FC236}">
                <a16:creationId xmlns:a16="http://schemas.microsoft.com/office/drawing/2014/main" id="{D7E77FA6-81D5-7644-A271-AF441B9D98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7148" y="5383512"/>
            <a:ext cx="553794" cy="529946"/>
          </a:xfrm>
          <a:prstGeom prst="rect">
            <a:avLst/>
          </a:prstGeom>
        </p:spPr>
      </p:pic>
      <p:pic>
        <p:nvPicPr>
          <p:cNvPr id="7" name="图片 95">
            <a:extLst>
              <a:ext uri="{FF2B5EF4-FFF2-40B4-BE49-F238E27FC236}">
                <a16:creationId xmlns:a16="http://schemas.microsoft.com/office/drawing/2014/main" id="{213F7321-39D5-614A-A7BE-5DB2AEF439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5156" y="2084418"/>
            <a:ext cx="796536" cy="796536"/>
          </a:xfrm>
          <a:prstGeom prst="rect">
            <a:avLst/>
          </a:prstGeom>
        </p:spPr>
      </p:pic>
      <p:pic>
        <p:nvPicPr>
          <p:cNvPr id="8" name="图片 96">
            <a:extLst>
              <a:ext uri="{FF2B5EF4-FFF2-40B4-BE49-F238E27FC236}">
                <a16:creationId xmlns:a16="http://schemas.microsoft.com/office/drawing/2014/main" id="{A4F9B8BB-D6AB-8745-8D32-42880DCA36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5888" y="2211244"/>
            <a:ext cx="559029" cy="559029"/>
          </a:xfrm>
          <a:prstGeom prst="rect">
            <a:avLst/>
          </a:prstGeom>
        </p:spPr>
      </p:pic>
      <p:pic>
        <p:nvPicPr>
          <p:cNvPr id="9" name="图片 97">
            <a:extLst>
              <a:ext uri="{FF2B5EF4-FFF2-40B4-BE49-F238E27FC236}">
                <a16:creationId xmlns:a16="http://schemas.microsoft.com/office/drawing/2014/main" id="{263EDDEE-A2C7-B34E-9A76-48CD4BFF8A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0289" y="2193571"/>
            <a:ext cx="671898" cy="671898"/>
          </a:xfrm>
          <a:prstGeom prst="rect">
            <a:avLst/>
          </a:prstGeom>
        </p:spPr>
      </p:pic>
      <p:pic>
        <p:nvPicPr>
          <p:cNvPr id="10" name="图片 98">
            <a:extLst>
              <a:ext uri="{FF2B5EF4-FFF2-40B4-BE49-F238E27FC236}">
                <a16:creationId xmlns:a16="http://schemas.microsoft.com/office/drawing/2014/main" id="{67EB1003-2036-4F46-BDE8-B03418ED63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4334" y="5431741"/>
            <a:ext cx="456600" cy="456600"/>
          </a:xfrm>
          <a:prstGeom prst="rect">
            <a:avLst/>
          </a:prstGeom>
        </p:spPr>
      </p:pic>
      <p:pic>
        <p:nvPicPr>
          <p:cNvPr id="11" name="图片 99">
            <a:extLst>
              <a:ext uri="{FF2B5EF4-FFF2-40B4-BE49-F238E27FC236}">
                <a16:creationId xmlns:a16="http://schemas.microsoft.com/office/drawing/2014/main" id="{7DA3D7A8-7860-6F4C-856D-6F36B25D1A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913" y="5253749"/>
            <a:ext cx="791689" cy="791689"/>
          </a:xfrm>
          <a:prstGeom prst="rect">
            <a:avLst/>
          </a:prstGeom>
        </p:spPr>
      </p:pic>
      <p:pic>
        <p:nvPicPr>
          <p:cNvPr id="12" name="图片 100">
            <a:extLst>
              <a:ext uri="{FF2B5EF4-FFF2-40B4-BE49-F238E27FC236}">
                <a16:creationId xmlns:a16="http://schemas.microsoft.com/office/drawing/2014/main" id="{A7DD4D10-8089-C846-81AC-C1D8385AA5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04471" y="5257235"/>
            <a:ext cx="750807" cy="750807"/>
          </a:xfrm>
          <a:prstGeom prst="rect">
            <a:avLst/>
          </a:prstGeom>
        </p:spPr>
      </p:pic>
      <p:pic>
        <p:nvPicPr>
          <p:cNvPr id="13" name="图片 101">
            <a:extLst>
              <a:ext uri="{FF2B5EF4-FFF2-40B4-BE49-F238E27FC236}">
                <a16:creationId xmlns:a16="http://schemas.microsoft.com/office/drawing/2014/main" id="{F0FE48D7-2154-5046-8CAD-FADB6997D9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8499" y="3751423"/>
            <a:ext cx="843980" cy="843980"/>
          </a:xfrm>
          <a:prstGeom prst="rect">
            <a:avLst/>
          </a:prstGeom>
        </p:spPr>
      </p:pic>
      <p:sp>
        <p:nvSpPr>
          <p:cNvPr id="14" name="等腰三角形 102">
            <a:extLst>
              <a:ext uri="{FF2B5EF4-FFF2-40B4-BE49-F238E27FC236}">
                <a16:creationId xmlns:a16="http://schemas.microsoft.com/office/drawing/2014/main" id="{5A3AC0AE-AF08-8446-BE9E-77BE6A876121}"/>
              </a:ext>
            </a:extLst>
          </p:cNvPr>
          <p:cNvSpPr/>
          <p:nvPr/>
        </p:nvSpPr>
        <p:spPr>
          <a:xfrm>
            <a:off x="2347625" y="3869239"/>
            <a:ext cx="2945050" cy="703696"/>
          </a:xfrm>
          <a:prstGeom prst="triangle">
            <a:avLst>
              <a:gd name="adj" fmla="val 49067"/>
            </a:avLst>
          </a:prstGeom>
          <a:noFill/>
          <a:ln>
            <a:solidFill>
              <a:srgbClr val="002060"/>
            </a:solidFill>
          </a:ln>
        </p:spPr>
        <p:style>
          <a:lnRef idx="2">
            <a:schemeClr val="dk1"/>
          </a:lnRef>
          <a:fillRef idx="1">
            <a:schemeClr val="lt1"/>
          </a:fillRef>
          <a:effectRef idx="0">
            <a:schemeClr val="dk1"/>
          </a:effectRef>
          <a:fontRef idx="minor">
            <a:schemeClr val="dk1"/>
          </a:fontRef>
        </p:style>
        <p:txBody>
          <a:bodyPr rot="0" spcFirstLastPara="1" vert="horz" wrap="square" lIns="47394" tIns="47394" rIns="47394" bIns="47394"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endParaRPr lang="zh-CN" altLang="en-US" sz="1680">
              <a:solidFill>
                <a:srgbClr val="646464"/>
              </a:solidFill>
            </a:endParaRPr>
          </a:p>
        </p:txBody>
      </p:sp>
      <p:pic>
        <p:nvPicPr>
          <p:cNvPr id="15" name="图片 103">
            <a:extLst>
              <a:ext uri="{FF2B5EF4-FFF2-40B4-BE49-F238E27FC236}">
                <a16:creationId xmlns:a16="http://schemas.microsoft.com/office/drawing/2014/main" id="{18B23F08-30B7-5745-A4FF-D08AEB7FEC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4686" y="3897221"/>
            <a:ext cx="1677871" cy="1677871"/>
          </a:xfrm>
          <a:prstGeom prst="rect">
            <a:avLst/>
          </a:prstGeom>
        </p:spPr>
      </p:pic>
      <p:sp>
        <p:nvSpPr>
          <p:cNvPr id="16" name="Title 1">
            <a:extLst>
              <a:ext uri="{FF2B5EF4-FFF2-40B4-BE49-F238E27FC236}">
                <a16:creationId xmlns:a16="http://schemas.microsoft.com/office/drawing/2014/main" id="{9066CF34-1BA8-664F-9B6F-6515EDF41820}"/>
              </a:ext>
            </a:extLst>
          </p:cNvPr>
          <p:cNvSpPr txBox="1">
            <a:spLocks/>
          </p:cNvSpPr>
          <p:nvPr/>
        </p:nvSpPr>
        <p:spPr>
          <a:xfrm rot="19783287">
            <a:off x="3171389" y="4500579"/>
            <a:ext cx="1342920" cy="428293"/>
          </a:xfrm>
          <a:prstGeom prst="rect">
            <a:avLst/>
          </a:prstGeom>
          <a:noFill/>
          <a:ln>
            <a:noFill/>
          </a:ln>
        </p:spPr>
        <p:txBody>
          <a:bodyPr lIns="85295" tIns="83965" rIns="85295" bIns="85295" anchor="ctr"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hangingPunct="1">
              <a:lnSpc>
                <a:spcPct val="85000"/>
              </a:lnSpc>
              <a:buClr>
                <a:srgbClr val="0099FF"/>
              </a:buClr>
              <a:buFont typeface="Proxima Nova"/>
              <a:buNone/>
              <a:defRPr/>
            </a:pPr>
            <a:r>
              <a:rPr lang="en-US" altLang="zh-CN" sz="2239" b="1" dirty="0">
                <a:solidFill>
                  <a:srgbClr val="646464"/>
                </a:solidFill>
                <a:uFillTx/>
                <a:latin typeface="Calibri" panose="020F0502020204030204" pitchFamily="34" charset="0"/>
                <a:cs typeface="Calibri" panose="020F0502020204030204" pitchFamily="34" charset="0"/>
                <a:sym typeface="Proxima Nova"/>
              </a:rPr>
              <a:t>TRUSTED</a:t>
            </a:r>
            <a:endParaRPr lang="zh-CN" altLang="en-US" sz="2239" b="1" dirty="0">
              <a:solidFill>
                <a:srgbClr val="646464"/>
              </a:solidFill>
              <a:uFillTx/>
              <a:latin typeface="Calibri" panose="020F0502020204030204" pitchFamily="34" charset="0"/>
              <a:cs typeface="Calibri" panose="020F0502020204030204" pitchFamily="34" charset="0"/>
              <a:sym typeface="Proxima Nova"/>
            </a:endParaRPr>
          </a:p>
        </p:txBody>
      </p:sp>
      <p:sp>
        <p:nvSpPr>
          <p:cNvPr id="18" name="文本框 8">
            <a:extLst>
              <a:ext uri="{FF2B5EF4-FFF2-40B4-BE49-F238E27FC236}">
                <a16:creationId xmlns:a16="http://schemas.microsoft.com/office/drawing/2014/main" id="{9AE53C09-4104-8E4C-8B32-E8C053EB0442}"/>
              </a:ext>
            </a:extLst>
          </p:cNvPr>
          <p:cNvSpPr txBox="1"/>
          <p:nvPr/>
        </p:nvSpPr>
        <p:spPr>
          <a:xfrm>
            <a:off x="2273487" y="2757017"/>
            <a:ext cx="913093"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Device Finger Print</a:t>
            </a:r>
            <a:endParaRPr kumimoji="1" lang="zh-CN" altLang="en-US" sz="1120" b="1" dirty="0">
              <a:solidFill>
                <a:srgbClr val="646464"/>
              </a:solidFill>
              <a:latin typeface="Calibri" panose="020F0502020204030204" pitchFamily="34" charset="0"/>
            </a:endParaRPr>
          </a:p>
        </p:txBody>
      </p:sp>
      <p:sp>
        <p:nvSpPr>
          <p:cNvPr id="19" name="文本框 8">
            <a:extLst>
              <a:ext uri="{FF2B5EF4-FFF2-40B4-BE49-F238E27FC236}">
                <a16:creationId xmlns:a16="http://schemas.microsoft.com/office/drawing/2014/main" id="{07CC8869-D33F-6942-8ECF-4D13E15C5705}"/>
              </a:ext>
            </a:extLst>
          </p:cNvPr>
          <p:cNvSpPr txBox="1"/>
          <p:nvPr/>
        </p:nvSpPr>
        <p:spPr>
          <a:xfrm>
            <a:off x="1184116" y="5927517"/>
            <a:ext cx="517736"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WIFI</a:t>
            </a:r>
            <a:endParaRPr kumimoji="1" lang="zh-CN" altLang="en-US" sz="1120" b="1" dirty="0">
              <a:solidFill>
                <a:srgbClr val="646464"/>
              </a:solidFill>
              <a:latin typeface="Calibri" panose="020F0502020204030204" pitchFamily="34" charset="0"/>
            </a:endParaRPr>
          </a:p>
        </p:txBody>
      </p:sp>
      <p:sp>
        <p:nvSpPr>
          <p:cNvPr id="20" name="文本框 8">
            <a:extLst>
              <a:ext uri="{FF2B5EF4-FFF2-40B4-BE49-F238E27FC236}">
                <a16:creationId xmlns:a16="http://schemas.microsoft.com/office/drawing/2014/main" id="{A1CE1451-C5C3-6749-95E1-7D161A3E3419}"/>
              </a:ext>
            </a:extLst>
          </p:cNvPr>
          <p:cNvSpPr txBox="1"/>
          <p:nvPr/>
        </p:nvSpPr>
        <p:spPr>
          <a:xfrm>
            <a:off x="3116319" y="2750847"/>
            <a:ext cx="751948"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Device MAC</a:t>
            </a:r>
            <a:endParaRPr kumimoji="1" lang="zh-CN" altLang="en-US" sz="1120" b="1" dirty="0">
              <a:solidFill>
                <a:srgbClr val="646464"/>
              </a:solidFill>
              <a:latin typeface="Calibri" panose="020F0502020204030204" pitchFamily="34" charset="0"/>
            </a:endParaRPr>
          </a:p>
        </p:txBody>
      </p:sp>
      <p:sp>
        <p:nvSpPr>
          <p:cNvPr id="21" name="文本框 8">
            <a:extLst>
              <a:ext uri="{FF2B5EF4-FFF2-40B4-BE49-F238E27FC236}">
                <a16:creationId xmlns:a16="http://schemas.microsoft.com/office/drawing/2014/main" id="{AFAA5DBD-709C-914A-837C-8D6E22E4A811}"/>
              </a:ext>
            </a:extLst>
          </p:cNvPr>
          <p:cNvSpPr txBox="1"/>
          <p:nvPr/>
        </p:nvSpPr>
        <p:spPr>
          <a:xfrm>
            <a:off x="3820268" y="2880954"/>
            <a:ext cx="751948"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IMEI</a:t>
            </a:r>
            <a:endParaRPr kumimoji="1" lang="zh-CN" altLang="en-US" sz="1120" b="1" dirty="0">
              <a:solidFill>
                <a:srgbClr val="646464"/>
              </a:solidFill>
              <a:latin typeface="Calibri" panose="020F0502020204030204" pitchFamily="34" charset="0"/>
            </a:endParaRPr>
          </a:p>
        </p:txBody>
      </p:sp>
      <p:sp>
        <p:nvSpPr>
          <p:cNvPr id="22" name="文本框 8">
            <a:extLst>
              <a:ext uri="{FF2B5EF4-FFF2-40B4-BE49-F238E27FC236}">
                <a16:creationId xmlns:a16="http://schemas.microsoft.com/office/drawing/2014/main" id="{3833E0F5-9D6D-964D-9F8F-2D1C3F76CE45}"/>
              </a:ext>
            </a:extLst>
          </p:cNvPr>
          <p:cNvSpPr txBox="1"/>
          <p:nvPr/>
        </p:nvSpPr>
        <p:spPr>
          <a:xfrm>
            <a:off x="4574915" y="2865468"/>
            <a:ext cx="751948"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IMSI</a:t>
            </a:r>
            <a:endParaRPr kumimoji="1" lang="zh-CN" altLang="en-US" sz="1120" b="1" dirty="0">
              <a:solidFill>
                <a:srgbClr val="646464"/>
              </a:solidFill>
              <a:latin typeface="Calibri" panose="020F0502020204030204" pitchFamily="34" charset="0"/>
            </a:endParaRPr>
          </a:p>
        </p:txBody>
      </p:sp>
      <p:sp>
        <p:nvSpPr>
          <p:cNvPr id="23" name="文本框 8">
            <a:extLst>
              <a:ext uri="{FF2B5EF4-FFF2-40B4-BE49-F238E27FC236}">
                <a16:creationId xmlns:a16="http://schemas.microsoft.com/office/drawing/2014/main" id="{828937DE-A295-A942-85A8-737F47661819}"/>
              </a:ext>
            </a:extLst>
          </p:cNvPr>
          <p:cNvSpPr txBox="1"/>
          <p:nvPr/>
        </p:nvSpPr>
        <p:spPr>
          <a:xfrm>
            <a:off x="1689716" y="5850982"/>
            <a:ext cx="690207"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IP Address</a:t>
            </a:r>
            <a:endParaRPr kumimoji="1" lang="zh-CN" altLang="en-US" sz="1120" b="1" dirty="0">
              <a:solidFill>
                <a:srgbClr val="646464"/>
              </a:solidFill>
              <a:latin typeface="Calibri" panose="020F0502020204030204" pitchFamily="34" charset="0"/>
            </a:endParaRPr>
          </a:p>
        </p:txBody>
      </p:sp>
      <p:sp>
        <p:nvSpPr>
          <p:cNvPr id="24" name="文本框 8">
            <a:extLst>
              <a:ext uri="{FF2B5EF4-FFF2-40B4-BE49-F238E27FC236}">
                <a16:creationId xmlns:a16="http://schemas.microsoft.com/office/drawing/2014/main" id="{AC52DBA8-2B1D-4D47-B8E3-EE04F896FC52}"/>
              </a:ext>
            </a:extLst>
          </p:cNvPr>
          <p:cNvSpPr txBox="1"/>
          <p:nvPr/>
        </p:nvSpPr>
        <p:spPr>
          <a:xfrm>
            <a:off x="2252407" y="5993642"/>
            <a:ext cx="751948"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City</a:t>
            </a:r>
            <a:endParaRPr kumimoji="1" lang="zh-CN" altLang="en-US" sz="1120" b="1" dirty="0">
              <a:solidFill>
                <a:srgbClr val="646464"/>
              </a:solidFill>
              <a:latin typeface="Calibri" panose="020F0502020204030204" pitchFamily="34" charset="0"/>
            </a:endParaRPr>
          </a:p>
        </p:txBody>
      </p:sp>
      <p:sp>
        <p:nvSpPr>
          <p:cNvPr id="25" name="文本框 8">
            <a:extLst>
              <a:ext uri="{FF2B5EF4-FFF2-40B4-BE49-F238E27FC236}">
                <a16:creationId xmlns:a16="http://schemas.microsoft.com/office/drawing/2014/main" id="{003F5691-ECEE-954A-8374-BFEE9ABDA6EF}"/>
              </a:ext>
            </a:extLst>
          </p:cNvPr>
          <p:cNvSpPr txBox="1"/>
          <p:nvPr/>
        </p:nvSpPr>
        <p:spPr>
          <a:xfrm>
            <a:off x="2879915" y="6004717"/>
            <a:ext cx="751948"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LBS</a:t>
            </a:r>
            <a:endParaRPr kumimoji="1" lang="zh-CN" altLang="en-US" sz="1120" b="1" dirty="0">
              <a:solidFill>
                <a:srgbClr val="646464"/>
              </a:solidFill>
              <a:latin typeface="Calibri" panose="020F0502020204030204" pitchFamily="34" charset="0"/>
            </a:endParaRPr>
          </a:p>
        </p:txBody>
      </p:sp>
      <p:cxnSp>
        <p:nvCxnSpPr>
          <p:cNvPr id="26" name="直接连接符 46">
            <a:extLst>
              <a:ext uri="{FF2B5EF4-FFF2-40B4-BE49-F238E27FC236}">
                <a16:creationId xmlns:a16="http://schemas.microsoft.com/office/drawing/2014/main" id="{C40EF3BD-6B6C-CF4E-B8C5-52CFBB17D03B}"/>
              </a:ext>
            </a:extLst>
          </p:cNvPr>
          <p:cNvCxnSpPr/>
          <p:nvPr/>
        </p:nvCxnSpPr>
        <p:spPr>
          <a:xfrm flipV="1">
            <a:off x="2273486" y="3181555"/>
            <a:ext cx="3053378" cy="19237"/>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7" name="文本框 8">
            <a:extLst>
              <a:ext uri="{FF2B5EF4-FFF2-40B4-BE49-F238E27FC236}">
                <a16:creationId xmlns:a16="http://schemas.microsoft.com/office/drawing/2014/main" id="{6F6E26A6-7966-8149-8B4D-2431C0720B7E}"/>
              </a:ext>
            </a:extLst>
          </p:cNvPr>
          <p:cNvSpPr txBox="1"/>
          <p:nvPr/>
        </p:nvSpPr>
        <p:spPr>
          <a:xfrm>
            <a:off x="3758862" y="5838578"/>
            <a:ext cx="816326"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Bind Phone No</a:t>
            </a:r>
            <a:endParaRPr kumimoji="1" lang="zh-CN" altLang="en-US" sz="1120" b="1" dirty="0">
              <a:solidFill>
                <a:srgbClr val="646464"/>
              </a:solidFill>
              <a:latin typeface="Calibri" panose="020F0502020204030204" pitchFamily="34" charset="0"/>
            </a:endParaRPr>
          </a:p>
        </p:txBody>
      </p:sp>
      <p:cxnSp>
        <p:nvCxnSpPr>
          <p:cNvPr id="28" name="直接连接符 48">
            <a:extLst>
              <a:ext uri="{FF2B5EF4-FFF2-40B4-BE49-F238E27FC236}">
                <a16:creationId xmlns:a16="http://schemas.microsoft.com/office/drawing/2014/main" id="{3254F007-7EAC-C541-BD47-FF933D6B8F31}"/>
              </a:ext>
            </a:extLst>
          </p:cNvPr>
          <p:cNvCxnSpPr/>
          <p:nvPr/>
        </p:nvCxnSpPr>
        <p:spPr>
          <a:xfrm>
            <a:off x="1147426" y="6273722"/>
            <a:ext cx="2427506"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29" name="图片 116">
            <a:extLst>
              <a:ext uri="{FF2B5EF4-FFF2-40B4-BE49-F238E27FC236}">
                <a16:creationId xmlns:a16="http://schemas.microsoft.com/office/drawing/2014/main" id="{AD7F78E3-6A00-CA46-B3CE-282A4B53CF4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70974" y="5401914"/>
            <a:ext cx="451890" cy="451890"/>
          </a:xfrm>
          <a:prstGeom prst="rect">
            <a:avLst/>
          </a:prstGeom>
        </p:spPr>
      </p:pic>
      <p:pic>
        <p:nvPicPr>
          <p:cNvPr id="30" name="图片 117">
            <a:extLst>
              <a:ext uri="{FF2B5EF4-FFF2-40B4-BE49-F238E27FC236}">
                <a16:creationId xmlns:a16="http://schemas.microsoft.com/office/drawing/2014/main" id="{C83DA600-7BB9-8146-9754-9A90AD9830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01433" y="5516585"/>
            <a:ext cx="421794" cy="299145"/>
          </a:xfrm>
          <a:prstGeom prst="rect">
            <a:avLst/>
          </a:prstGeom>
        </p:spPr>
      </p:pic>
      <p:sp>
        <p:nvSpPr>
          <p:cNvPr id="31" name="文本框 8">
            <a:extLst>
              <a:ext uri="{FF2B5EF4-FFF2-40B4-BE49-F238E27FC236}">
                <a16:creationId xmlns:a16="http://schemas.microsoft.com/office/drawing/2014/main" id="{A36A18D5-AE18-2743-8859-7BE35077A9B0}"/>
              </a:ext>
            </a:extLst>
          </p:cNvPr>
          <p:cNvSpPr txBox="1"/>
          <p:nvPr/>
        </p:nvSpPr>
        <p:spPr>
          <a:xfrm>
            <a:off x="4498026" y="5838577"/>
            <a:ext cx="633013"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Cash In Card</a:t>
            </a:r>
            <a:endParaRPr kumimoji="1" lang="zh-CN" altLang="en-US" sz="1120" b="1" dirty="0">
              <a:solidFill>
                <a:srgbClr val="646464"/>
              </a:solidFill>
              <a:latin typeface="Calibri" panose="020F0502020204030204" pitchFamily="34" charset="0"/>
            </a:endParaRPr>
          </a:p>
        </p:txBody>
      </p:sp>
      <p:sp>
        <p:nvSpPr>
          <p:cNvPr id="32" name="文本框 8">
            <a:extLst>
              <a:ext uri="{FF2B5EF4-FFF2-40B4-BE49-F238E27FC236}">
                <a16:creationId xmlns:a16="http://schemas.microsoft.com/office/drawing/2014/main" id="{1B57B713-0201-C94F-990B-B324683F8047}"/>
              </a:ext>
            </a:extLst>
          </p:cNvPr>
          <p:cNvSpPr txBox="1"/>
          <p:nvPr/>
        </p:nvSpPr>
        <p:spPr>
          <a:xfrm>
            <a:off x="5200380" y="5872369"/>
            <a:ext cx="771614"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Merchant</a:t>
            </a:r>
            <a:endParaRPr kumimoji="1" lang="zh-CN" altLang="en-US" sz="1120" b="1" dirty="0">
              <a:solidFill>
                <a:srgbClr val="646464"/>
              </a:solidFill>
              <a:latin typeface="Calibri" panose="020F0502020204030204" pitchFamily="34" charset="0"/>
            </a:endParaRPr>
          </a:p>
        </p:txBody>
      </p:sp>
      <p:sp>
        <p:nvSpPr>
          <p:cNvPr id="33" name="文本框 8">
            <a:extLst>
              <a:ext uri="{FF2B5EF4-FFF2-40B4-BE49-F238E27FC236}">
                <a16:creationId xmlns:a16="http://schemas.microsoft.com/office/drawing/2014/main" id="{26E3DEFE-91D9-584A-A566-53108D4FE91F}"/>
              </a:ext>
            </a:extLst>
          </p:cNvPr>
          <p:cNvSpPr txBox="1"/>
          <p:nvPr/>
        </p:nvSpPr>
        <p:spPr>
          <a:xfrm>
            <a:off x="5865120" y="5845357"/>
            <a:ext cx="755859"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Products</a:t>
            </a:r>
            <a:endParaRPr kumimoji="1" lang="zh-CN" altLang="en-US" sz="1120" b="1" dirty="0">
              <a:solidFill>
                <a:srgbClr val="646464"/>
              </a:solidFill>
              <a:latin typeface="Calibri" panose="020F0502020204030204" pitchFamily="34" charset="0"/>
            </a:endParaRPr>
          </a:p>
        </p:txBody>
      </p:sp>
      <p:cxnSp>
        <p:nvCxnSpPr>
          <p:cNvPr id="34" name="直接连接符 64">
            <a:extLst>
              <a:ext uri="{FF2B5EF4-FFF2-40B4-BE49-F238E27FC236}">
                <a16:creationId xmlns:a16="http://schemas.microsoft.com/office/drawing/2014/main" id="{CE90CFFE-52EE-0143-B51B-D0162660DAFA}"/>
              </a:ext>
            </a:extLst>
          </p:cNvPr>
          <p:cNvCxnSpPr/>
          <p:nvPr/>
        </p:nvCxnSpPr>
        <p:spPr>
          <a:xfrm flipV="1">
            <a:off x="3820268" y="6273723"/>
            <a:ext cx="3886532" cy="7087"/>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35" name="图片 122">
            <a:extLst>
              <a:ext uri="{FF2B5EF4-FFF2-40B4-BE49-F238E27FC236}">
                <a16:creationId xmlns:a16="http://schemas.microsoft.com/office/drawing/2014/main" id="{1D8FBA3B-086A-CD41-BE60-8A5257666FD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55358" y="5484660"/>
            <a:ext cx="336605" cy="336605"/>
          </a:xfrm>
          <a:prstGeom prst="rect">
            <a:avLst/>
          </a:prstGeom>
        </p:spPr>
      </p:pic>
      <p:pic>
        <p:nvPicPr>
          <p:cNvPr id="36" name="图片 123">
            <a:extLst>
              <a:ext uri="{FF2B5EF4-FFF2-40B4-BE49-F238E27FC236}">
                <a16:creationId xmlns:a16="http://schemas.microsoft.com/office/drawing/2014/main" id="{78684F2D-0C84-DE42-A26C-5C66522828C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32677" y="5435242"/>
            <a:ext cx="448892" cy="448892"/>
          </a:xfrm>
          <a:prstGeom prst="rect">
            <a:avLst/>
          </a:prstGeom>
        </p:spPr>
      </p:pic>
      <p:sp>
        <p:nvSpPr>
          <p:cNvPr id="37" name="文本框 8">
            <a:extLst>
              <a:ext uri="{FF2B5EF4-FFF2-40B4-BE49-F238E27FC236}">
                <a16:creationId xmlns:a16="http://schemas.microsoft.com/office/drawing/2014/main" id="{B795576D-D08D-2A43-8E62-19CD444CE0C3}"/>
              </a:ext>
            </a:extLst>
          </p:cNvPr>
          <p:cNvSpPr txBox="1"/>
          <p:nvPr/>
        </p:nvSpPr>
        <p:spPr>
          <a:xfrm>
            <a:off x="6335379" y="5817307"/>
            <a:ext cx="936161"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P2P Connections</a:t>
            </a:r>
            <a:endParaRPr kumimoji="1" lang="zh-CN" altLang="en-US" sz="1120" b="1" dirty="0">
              <a:solidFill>
                <a:srgbClr val="646464"/>
              </a:solidFill>
              <a:latin typeface="Calibri" panose="020F0502020204030204" pitchFamily="34" charset="0"/>
            </a:endParaRPr>
          </a:p>
        </p:txBody>
      </p:sp>
      <p:pic>
        <p:nvPicPr>
          <p:cNvPr id="38" name="图片 125">
            <a:extLst>
              <a:ext uri="{FF2B5EF4-FFF2-40B4-BE49-F238E27FC236}">
                <a16:creationId xmlns:a16="http://schemas.microsoft.com/office/drawing/2014/main" id="{F820636B-7806-054B-B452-66A2AF16B3E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36649" y="5438094"/>
            <a:ext cx="392698" cy="392698"/>
          </a:xfrm>
          <a:prstGeom prst="rect">
            <a:avLst/>
          </a:prstGeom>
        </p:spPr>
      </p:pic>
      <p:pic>
        <p:nvPicPr>
          <p:cNvPr id="39" name="图片 126">
            <a:extLst>
              <a:ext uri="{FF2B5EF4-FFF2-40B4-BE49-F238E27FC236}">
                <a16:creationId xmlns:a16="http://schemas.microsoft.com/office/drawing/2014/main" id="{076AE5ED-043B-8F4F-86D2-B7F83A69CC4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55168" y="5467005"/>
            <a:ext cx="371798" cy="371798"/>
          </a:xfrm>
          <a:prstGeom prst="rect">
            <a:avLst/>
          </a:prstGeom>
        </p:spPr>
      </p:pic>
      <p:sp>
        <p:nvSpPr>
          <p:cNvPr id="40" name="文本框 8">
            <a:extLst>
              <a:ext uri="{FF2B5EF4-FFF2-40B4-BE49-F238E27FC236}">
                <a16:creationId xmlns:a16="http://schemas.microsoft.com/office/drawing/2014/main" id="{47655162-F3E1-2C4B-8CE2-D1753333FACF}"/>
              </a:ext>
            </a:extLst>
          </p:cNvPr>
          <p:cNvSpPr txBox="1"/>
          <p:nvPr/>
        </p:nvSpPr>
        <p:spPr>
          <a:xfrm>
            <a:off x="7093721" y="5832397"/>
            <a:ext cx="74819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646464"/>
                </a:solidFill>
                <a:latin typeface="Calibri" panose="020F0502020204030204" pitchFamily="34" charset="0"/>
              </a:rPr>
              <a:t>Mobile Top Up</a:t>
            </a:r>
            <a:endParaRPr kumimoji="1" lang="zh-CN" altLang="en-US" sz="1120" b="1" dirty="0">
              <a:solidFill>
                <a:srgbClr val="646464"/>
              </a:solidFill>
              <a:latin typeface="Calibri" panose="020F0502020204030204" pitchFamily="34" charset="0"/>
            </a:endParaRPr>
          </a:p>
        </p:txBody>
      </p:sp>
    </p:spTree>
    <p:extLst>
      <p:ext uri="{BB962C8B-B14F-4D97-AF65-F5344CB8AC3E}">
        <p14:creationId xmlns:p14="http://schemas.microsoft.com/office/powerpoint/2010/main" val="2216901699"/>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Identify Suspicious Behavior</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pic>
        <p:nvPicPr>
          <p:cNvPr id="4" name="图片 2">
            <a:extLst>
              <a:ext uri="{FF2B5EF4-FFF2-40B4-BE49-F238E27FC236}">
                <a16:creationId xmlns:a16="http://schemas.microsoft.com/office/drawing/2014/main" id="{AD1EE176-4A42-2F45-92E5-D8F18539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47" y="1566154"/>
            <a:ext cx="2391295" cy="1594196"/>
          </a:xfrm>
          <a:prstGeom prst="rect">
            <a:avLst/>
          </a:prstGeom>
        </p:spPr>
      </p:pic>
      <p:pic>
        <p:nvPicPr>
          <p:cNvPr id="5" name="图片 3">
            <a:extLst>
              <a:ext uri="{FF2B5EF4-FFF2-40B4-BE49-F238E27FC236}">
                <a16:creationId xmlns:a16="http://schemas.microsoft.com/office/drawing/2014/main" id="{2D0B6E9C-ED78-7043-93D4-FB9919F58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926" y="1613866"/>
            <a:ext cx="1347694" cy="1347694"/>
          </a:xfrm>
          <a:prstGeom prst="rect">
            <a:avLst/>
          </a:prstGeom>
        </p:spPr>
      </p:pic>
      <p:pic>
        <p:nvPicPr>
          <p:cNvPr id="6" name="图片 4">
            <a:extLst>
              <a:ext uri="{FF2B5EF4-FFF2-40B4-BE49-F238E27FC236}">
                <a16:creationId xmlns:a16="http://schemas.microsoft.com/office/drawing/2014/main" id="{B1C33C85-B64F-474C-BB8D-CDF42E8E2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9473" y="5209770"/>
            <a:ext cx="532760" cy="532760"/>
          </a:xfrm>
          <a:prstGeom prst="rect">
            <a:avLst/>
          </a:prstGeom>
        </p:spPr>
      </p:pic>
      <p:pic>
        <p:nvPicPr>
          <p:cNvPr id="7" name="图片 5">
            <a:extLst>
              <a:ext uri="{FF2B5EF4-FFF2-40B4-BE49-F238E27FC236}">
                <a16:creationId xmlns:a16="http://schemas.microsoft.com/office/drawing/2014/main" id="{106339A1-2E1F-B14D-B9C7-DADE2C72F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7100" y="4823247"/>
            <a:ext cx="419559" cy="419559"/>
          </a:xfrm>
          <a:prstGeom prst="rect">
            <a:avLst/>
          </a:prstGeom>
        </p:spPr>
      </p:pic>
      <p:pic>
        <p:nvPicPr>
          <p:cNvPr id="8" name="图片 6">
            <a:extLst>
              <a:ext uri="{FF2B5EF4-FFF2-40B4-BE49-F238E27FC236}">
                <a16:creationId xmlns:a16="http://schemas.microsoft.com/office/drawing/2014/main" id="{CBBB3C92-967A-FF41-A476-E7C4DB24E5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2369" y="5240781"/>
            <a:ext cx="508762" cy="508762"/>
          </a:xfrm>
          <a:prstGeom prst="rect">
            <a:avLst/>
          </a:prstGeom>
        </p:spPr>
      </p:pic>
      <p:pic>
        <p:nvPicPr>
          <p:cNvPr id="9" name="图片 7">
            <a:extLst>
              <a:ext uri="{FF2B5EF4-FFF2-40B4-BE49-F238E27FC236}">
                <a16:creationId xmlns:a16="http://schemas.microsoft.com/office/drawing/2014/main" id="{BD78B88B-23E5-E147-B8E6-9C9861492C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3713" y="4243308"/>
            <a:ext cx="2066053" cy="2066053"/>
          </a:xfrm>
          <a:prstGeom prst="rect">
            <a:avLst/>
          </a:prstGeom>
        </p:spPr>
      </p:pic>
      <p:pic>
        <p:nvPicPr>
          <p:cNvPr id="10" name="图片 8">
            <a:extLst>
              <a:ext uri="{FF2B5EF4-FFF2-40B4-BE49-F238E27FC236}">
                <a16:creationId xmlns:a16="http://schemas.microsoft.com/office/drawing/2014/main" id="{CA827CDB-4C79-9D40-8E56-3EEFE8B2D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4298" y="4793851"/>
            <a:ext cx="465218" cy="465218"/>
          </a:xfrm>
          <a:prstGeom prst="rect">
            <a:avLst/>
          </a:prstGeom>
        </p:spPr>
      </p:pic>
      <p:pic>
        <p:nvPicPr>
          <p:cNvPr id="11" name="图片 10">
            <a:extLst>
              <a:ext uri="{FF2B5EF4-FFF2-40B4-BE49-F238E27FC236}">
                <a16:creationId xmlns:a16="http://schemas.microsoft.com/office/drawing/2014/main" id="{F7737DA5-ED25-904E-BE97-F171F508E1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6847" y="4712129"/>
            <a:ext cx="2586715" cy="1097926"/>
          </a:xfrm>
          <a:prstGeom prst="rect">
            <a:avLst/>
          </a:prstGeom>
        </p:spPr>
      </p:pic>
      <p:sp>
        <p:nvSpPr>
          <p:cNvPr id="12" name="矩形 11">
            <a:extLst>
              <a:ext uri="{FF2B5EF4-FFF2-40B4-BE49-F238E27FC236}">
                <a16:creationId xmlns:a16="http://schemas.microsoft.com/office/drawing/2014/main" id="{E8102D7D-401D-1C48-91C1-B14FF9EE1E0C}"/>
              </a:ext>
            </a:extLst>
          </p:cNvPr>
          <p:cNvSpPr/>
          <p:nvPr/>
        </p:nvSpPr>
        <p:spPr>
          <a:xfrm>
            <a:off x="977636" y="1260550"/>
            <a:ext cx="2350605" cy="3111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4" tIns="47394" rIns="47394" bIns="47394" numCol="1" spcCol="38100" rtlCol="0" anchor="ctr">
            <a:spAutoFit/>
          </a:bodyPr>
          <a:lstStyle/>
          <a:p>
            <a:pPr algn="ctr" defTabSz="853090"/>
            <a:r>
              <a:rPr lang="en-US" altLang="zh-CN" sz="1400" dirty="0">
                <a:solidFill>
                  <a:schemeClr val="bg1"/>
                </a:solidFill>
                <a:cs typeface="Arial" panose="020B0604020202020204" pitchFamily="34" charset="0"/>
              </a:rPr>
              <a:t>High Risk Device Patterns</a:t>
            </a:r>
            <a:endParaRPr lang="zh-CN" altLang="en-US" sz="1400" dirty="0">
              <a:solidFill>
                <a:schemeClr val="bg1"/>
              </a:solidFill>
              <a:cs typeface="Arial" panose="020B0604020202020204" pitchFamily="34" charset="0"/>
            </a:endParaRPr>
          </a:p>
        </p:txBody>
      </p:sp>
      <p:sp>
        <p:nvSpPr>
          <p:cNvPr id="13" name="矩形 12">
            <a:extLst>
              <a:ext uri="{FF2B5EF4-FFF2-40B4-BE49-F238E27FC236}">
                <a16:creationId xmlns:a16="http://schemas.microsoft.com/office/drawing/2014/main" id="{ACE42F13-3BC5-A044-9529-C12A18FBFE79}"/>
              </a:ext>
            </a:extLst>
          </p:cNvPr>
          <p:cNvSpPr/>
          <p:nvPr/>
        </p:nvSpPr>
        <p:spPr>
          <a:xfrm>
            <a:off x="5961577" y="1244325"/>
            <a:ext cx="2496008" cy="3111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4" tIns="47394" rIns="47394" bIns="47394" numCol="1" spcCol="38100" rtlCol="0" anchor="ctr">
            <a:spAutoFit/>
          </a:bodyPr>
          <a:lstStyle/>
          <a:p>
            <a:pPr algn="ctr" defTabSz="853090"/>
            <a:r>
              <a:rPr lang="en-US" altLang="zh-CN" sz="1400" dirty="0">
                <a:solidFill>
                  <a:schemeClr val="bg1"/>
                </a:solidFill>
                <a:cs typeface="Arial" panose="020B0604020202020204" pitchFamily="34" charset="0"/>
              </a:rPr>
              <a:t>High Risk Environment Patterns</a:t>
            </a:r>
            <a:endParaRPr lang="zh-CN" altLang="en-US" sz="1400" dirty="0">
              <a:solidFill>
                <a:schemeClr val="bg1"/>
              </a:solidFill>
              <a:cs typeface="Arial" panose="020B0604020202020204" pitchFamily="34" charset="0"/>
            </a:endParaRPr>
          </a:p>
        </p:txBody>
      </p:sp>
      <p:sp>
        <p:nvSpPr>
          <p:cNvPr id="14" name="矩形 13">
            <a:extLst>
              <a:ext uri="{FF2B5EF4-FFF2-40B4-BE49-F238E27FC236}">
                <a16:creationId xmlns:a16="http://schemas.microsoft.com/office/drawing/2014/main" id="{EDE3AC6B-9C0F-774B-BEAA-206158525951}"/>
              </a:ext>
            </a:extLst>
          </p:cNvPr>
          <p:cNvSpPr/>
          <p:nvPr/>
        </p:nvSpPr>
        <p:spPr>
          <a:xfrm>
            <a:off x="977635" y="4243977"/>
            <a:ext cx="7589488" cy="3111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4" tIns="47394" rIns="47394" bIns="47394" numCol="1" spcCol="38100" rtlCol="0" anchor="ctr">
            <a:spAutoFit/>
          </a:bodyPr>
          <a:lstStyle/>
          <a:p>
            <a:pPr algn="ctr" defTabSz="853090"/>
            <a:r>
              <a:rPr lang="en-US" altLang="zh-CN" sz="1400" dirty="0">
                <a:solidFill>
                  <a:schemeClr val="bg1"/>
                </a:solidFill>
                <a:cs typeface="Arial" panose="020B0604020202020204" pitchFamily="34" charset="0"/>
              </a:rPr>
              <a:t>High Risk Transaction/activity Patterns</a:t>
            </a:r>
            <a:endParaRPr lang="zh-CN" altLang="en-US" sz="1400" dirty="0">
              <a:solidFill>
                <a:schemeClr val="bg1"/>
              </a:solidFill>
              <a:cs typeface="Arial" panose="020B0604020202020204" pitchFamily="34" charset="0"/>
            </a:endParaRPr>
          </a:p>
        </p:txBody>
      </p:sp>
      <p:pic>
        <p:nvPicPr>
          <p:cNvPr id="15" name="图片 14">
            <a:extLst>
              <a:ext uri="{FF2B5EF4-FFF2-40B4-BE49-F238E27FC236}">
                <a16:creationId xmlns:a16="http://schemas.microsoft.com/office/drawing/2014/main" id="{5719A512-F909-BA4B-98C7-EA6614263C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6780" y="4659380"/>
            <a:ext cx="1203427" cy="1203427"/>
          </a:xfrm>
          <a:prstGeom prst="rect">
            <a:avLst/>
          </a:prstGeom>
        </p:spPr>
      </p:pic>
      <p:sp>
        <p:nvSpPr>
          <p:cNvPr id="16" name="文本框 15">
            <a:extLst>
              <a:ext uri="{FF2B5EF4-FFF2-40B4-BE49-F238E27FC236}">
                <a16:creationId xmlns:a16="http://schemas.microsoft.com/office/drawing/2014/main" id="{7D62B222-39B8-1441-B575-844B3724435A}"/>
              </a:ext>
            </a:extLst>
          </p:cNvPr>
          <p:cNvSpPr txBox="1"/>
          <p:nvPr/>
        </p:nvSpPr>
        <p:spPr>
          <a:xfrm>
            <a:off x="1083140" y="3037188"/>
            <a:ext cx="2414016" cy="974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Device Finger Print</a:t>
            </a:r>
          </a:p>
          <a:p>
            <a:pPr marL="142875" indent="-142875">
              <a:buFont typeface="Arial" panose="020B0604020202020204" pitchFamily="34" charset="0"/>
              <a:buChar char="•"/>
            </a:pPr>
            <a:r>
              <a:rPr lang="en-US" altLang="zh-CN" sz="1000" dirty="0"/>
              <a:t>Root</a:t>
            </a:r>
          </a:p>
          <a:p>
            <a:pPr marL="142875" indent="-142875">
              <a:buFont typeface="Arial" panose="020B0604020202020204" pitchFamily="34" charset="0"/>
              <a:buChar char="•"/>
            </a:pPr>
            <a:r>
              <a:rPr lang="en-US" altLang="zh-CN" sz="1000" dirty="0"/>
              <a:t>Emulator</a:t>
            </a:r>
          </a:p>
          <a:p>
            <a:pPr marL="142875" indent="-142875">
              <a:buFont typeface="Arial" panose="020B0604020202020204" pitchFamily="34" charset="0"/>
              <a:buChar char="•"/>
            </a:pPr>
            <a:r>
              <a:rPr lang="en-US" altLang="zh-CN" sz="1000" dirty="0"/>
              <a:t>Proxy</a:t>
            </a:r>
          </a:p>
          <a:p>
            <a:pPr marL="142875" indent="-142875">
              <a:buFont typeface="Arial" panose="020B0604020202020204" pitchFamily="34" charset="0"/>
              <a:buChar char="•"/>
            </a:pPr>
            <a:r>
              <a:rPr lang="en-US" altLang="zh-CN" sz="1000" dirty="0"/>
              <a:t>Change device attributes</a:t>
            </a:r>
          </a:p>
          <a:p>
            <a:pPr marL="142875" indent="-142875">
              <a:buFont typeface="Arial" panose="020B0604020202020204" pitchFamily="34" charset="0"/>
              <a:buChar char="•"/>
            </a:pPr>
            <a:r>
              <a:rPr lang="en-US" altLang="zh-CN" sz="1000" dirty="0"/>
              <a:t>…</a:t>
            </a:r>
            <a:endParaRPr lang="zh-CN" altLang="en-US" sz="1000" dirty="0"/>
          </a:p>
        </p:txBody>
      </p:sp>
      <p:sp>
        <p:nvSpPr>
          <p:cNvPr id="18" name="文本框 16">
            <a:extLst>
              <a:ext uri="{FF2B5EF4-FFF2-40B4-BE49-F238E27FC236}">
                <a16:creationId xmlns:a16="http://schemas.microsoft.com/office/drawing/2014/main" id="{CCD1BFCE-37A4-004F-8145-E154400D1034}"/>
              </a:ext>
            </a:extLst>
          </p:cNvPr>
          <p:cNvSpPr txBox="1"/>
          <p:nvPr/>
        </p:nvSpPr>
        <p:spPr>
          <a:xfrm>
            <a:off x="6773811" y="3027175"/>
            <a:ext cx="109518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WIFI</a:t>
            </a:r>
          </a:p>
          <a:p>
            <a:pPr marL="142875" indent="-142875">
              <a:buFont typeface="Arial" panose="020B0604020202020204" pitchFamily="34" charset="0"/>
              <a:buChar char="•"/>
            </a:pPr>
            <a:r>
              <a:rPr lang="en-US" altLang="zh-CN" sz="1000" dirty="0"/>
              <a:t>IP location</a:t>
            </a:r>
          </a:p>
          <a:p>
            <a:pPr marL="142875" indent="-142875">
              <a:buFont typeface="Arial" panose="020B0604020202020204" pitchFamily="34" charset="0"/>
              <a:buChar char="•"/>
            </a:pPr>
            <a:r>
              <a:rPr lang="en-US" altLang="zh-CN" sz="1000" dirty="0"/>
              <a:t>LBS</a:t>
            </a:r>
          </a:p>
          <a:p>
            <a:pPr marL="142875" indent="-142875">
              <a:buFont typeface="Arial" panose="020B0604020202020204" pitchFamily="34" charset="0"/>
              <a:buChar char="•"/>
            </a:pPr>
            <a:r>
              <a:rPr lang="en-US" altLang="zh-CN" sz="1000" dirty="0"/>
              <a:t>…</a:t>
            </a:r>
            <a:endParaRPr lang="zh-CN" altLang="en-US" sz="1000" dirty="0"/>
          </a:p>
        </p:txBody>
      </p:sp>
      <p:sp>
        <p:nvSpPr>
          <p:cNvPr id="19" name="文本框 17">
            <a:extLst>
              <a:ext uri="{FF2B5EF4-FFF2-40B4-BE49-F238E27FC236}">
                <a16:creationId xmlns:a16="http://schemas.microsoft.com/office/drawing/2014/main" id="{83538080-D265-754C-B552-13C25F6EE6E7}"/>
              </a:ext>
            </a:extLst>
          </p:cNvPr>
          <p:cNvSpPr txBox="1"/>
          <p:nvPr/>
        </p:nvSpPr>
        <p:spPr>
          <a:xfrm>
            <a:off x="900187" y="6009976"/>
            <a:ext cx="1396660"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Bind compromised card</a:t>
            </a:r>
          </a:p>
          <a:p>
            <a:endParaRPr lang="zh-CN" altLang="en-US" sz="1000" dirty="0"/>
          </a:p>
        </p:txBody>
      </p:sp>
      <p:sp>
        <p:nvSpPr>
          <p:cNvPr id="20" name="文本框 18">
            <a:extLst>
              <a:ext uri="{FF2B5EF4-FFF2-40B4-BE49-F238E27FC236}">
                <a16:creationId xmlns:a16="http://schemas.microsoft.com/office/drawing/2014/main" id="{C02507DB-5376-EC48-8623-F2707BBC09EF}"/>
              </a:ext>
            </a:extLst>
          </p:cNvPr>
          <p:cNvSpPr txBox="1"/>
          <p:nvPr/>
        </p:nvSpPr>
        <p:spPr>
          <a:xfrm>
            <a:off x="2275101" y="6009976"/>
            <a:ext cx="2714501"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Fund transfer from compromised card</a:t>
            </a:r>
          </a:p>
          <a:p>
            <a:pPr marL="142875" indent="-142875">
              <a:buFont typeface="Arial" panose="020B0604020202020204" pitchFamily="34" charset="0"/>
              <a:buChar char="•"/>
            </a:pPr>
            <a:r>
              <a:rPr lang="en-US" altLang="zh-CN" sz="1000" dirty="0"/>
              <a:t>Fund transfer from compromised wallet</a:t>
            </a:r>
            <a:endParaRPr lang="zh-CN" altLang="en-US" sz="1000" dirty="0"/>
          </a:p>
        </p:txBody>
      </p:sp>
      <p:sp>
        <p:nvSpPr>
          <p:cNvPr id="21" name="文本框 19">
            <a:extLst>
              <a:ext uri="{FF2B5EF4-FFF2-40B4-BE49-F238E27FC236}">
                <a16:creationId xmlns:a16="http://schemas.microsoft.com/office/drawing/2014/main" id="{FA66B0B2-5749-6A43-8769-B4B1D97E5078}"/>
              </a:ext>
            </a:extLst>
          </p:cNvPr>
          <p:cNvSpPr txBox="1"/>
          <p:nvPr/>
        </p:nvSpPr>
        <p:spPr>
          <a:xfrm>
            <a:off x="4907137" y="6009976"/>
            <a:ext cx="232997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Payment by compromised card</a:t>
            </a:r>
          </a:p>
          <a:p>
            <a:pPr marL="142875" indent="-142875">
              <a:buFont typeface="Arial" panose="020B0604020202020204" pitchFamily="34" charset="0"/>
              <a:buChar char="•"/>
            </a:pPr>
            <a:r>
              <a:rPr lang="en-US" altLang="zh-CN" sz="1000" dirty="0"/>
              <a:t>Payment by compromised wallet</a:t>
            </a:r>
            <a:endParaRPr lang="zh-CN" altLang="en-US" sz="1000" dirty="0"/>
          </a:p>
        </p:txBody>
      </p:sp>
      <p:pic>
        <p:nvPicPr>
          <p:cNvPr id="22" name="图片 20">
            <a:extLst>
              <a:ext uri="{FF2B5EF4-FFF2-40B4-BE49-F238E27FC236}">
                <a16:creationId xmlns:a16="http://schemas.microsoft.com/office/drawing/2014/main" id="{F7C37A90-C50C-9E46-8733-8A4230ABC0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61868" y="4755479"/>
            <a:ext cx="1124280" cy="1124280"/>
          </a:xfrm>
          <a:prstGeom prst="rect">
            <a:avLst/>
          </a:prstGeom>
        </p:spPr>
      </p:pic>
      <p:sp>
        <p:nvSpPr>
          <p:cNvPr id="23" name="文本框 21">
            <a:extLst>
              <a:ext uri="{FF2B5EF4-FFF2-40B4-BE49-F238E27FC236}">
                <a16:creationId xmlns:a16="http://schemas.microsoft.com/office/drawing/2014/main" id="{E3875880-A3DB-F547-87C2-A45E77EF9B38}"/>
              </a:ext>
            </a:extLst>
          </p:cNvPr>
          <p:cNvSpPr txBox="1"/>
          <p:nvPr/>
        </p:nvSpPr>
        <p:spPr>
          <a:xfrm>
            <a:off x="7170436" y="5990181"/>
            <a:ext cx="1501462"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42875" indent="-142875">
              <a:buFont typeface="Arial" panose="020B0604020202020204" pitchFamily="34" charset="0"/>
              <a:buChar char="•"/>
            </a:pPr>
            <a:r>
              <a:rPr lang="en-US" altLang="zh-CN" sz="1000" dirty="0"/>
              <a:t>Sensitive Information update</a:t>
            </a:r>
          </a:p>
          <a:p>
            <a:endParaRPr lang="zh-CN" altLang="en-US" sz="1000" dirty="0"/>
          </a:p>
        </p:txBody>
      </p:sp>
      <p:sp>
        <p:nvSpPr>
          <p:cNvPr id="24" name="右大括号 22">
            <a:extLst>
              <a:ext uri="{FF2B5EF4-FFF2-40B4-BE49-F238E27FC236}">
                <a16:creationId xmlns:a16="http://schemas.microsoft.com/office/drawing/2014/main" id="{C1A6B111-9EB2-8C45-B33E-15EBDE1826F8}"/>
              </a:ext>
            </a:extLst>
          </p:cNvPr>
          <p:cNvSpPr/>
          <p:nvPr/>
        </p:nvSpPr>
        <p:spPr>
          <a:xfrm>
            <a:off x="8673764" y="1251553"/>
            <a:ext cx="295275" cy="5292122"/>
          </a:xfrm>
          <a:prstGeom prst="rightBrac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a:buClrTx/>
            </a:pPr>
            <a:endParaRPr lang="zh-CN" altLang="en-US" sz="900">
              <a:sym typeface="Helvetica Neue"/>
            </a:endParaRPr>
          </a:p>
        </p:txBody>
      </p:sp>
      <p:sp>
        <p:nvSpPr>
          <p:cNvPr id="25" name="矩形 23">
            <a:extLst>
              <a:ext uri="{FF2B5EF4-FFF2-40B4-BE49-F238E27FC236}">
                <a16:creationId xmlns:a16="http://schemas.microsoft.com/office/drawing/2014/main" id="{35483069-1F68-114A-BB38-4A73EC31DA7E}"/>
              </a:ext>
            </a:extLst>
          </p:cNvPr>
          <p:cNvSpPr/>
          <p:nvPr/>
        </p:nvSpPr>
        <p:spPr>
          <a:xfrm>
            <a:off x="9087621" y="1548235"/>
            <a:ext cx="871255" cy="4761110"/>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400" dirty="0">
                <a:solidFill>
                  <a:schemeClr val="bg1"/>
                </a:solidFill>
              </a:rPr>
              <a:t>Organize To</a:t>
            </a:r>
          </a:p>
          <a:p>
            <a:pPr algn="ctr"/>
            <a:r>
              <a:rPr lang="en-US" altLang="zh-CN" sz="1400" dirty="0">
                <a:solidFill>
                  <a:schemeClr val="bg1"/>
                </a:solidFill>
              </a:rPr>
              <a:t>Business Scenario Risk patterns</a:t>
            </a:r>
            <a:endParaRPr lang="zh-CN" altLang="en-US" sz="1400" dirty="0">
              <a:solidFill>
                <a:schemeClr val="bg1"/>
              </a:solidFill>
            </a:endParaRPr>
          </a:p>
        </p:txBody>
      </p:sp>
      <p:sp>
        <p:nvSpPr>
          <p:cNvPr id="26" name="矩形 24">
            <a:extLst>
              <a:ext uri="{FF2B5EF4-FFF2-40B4-BE49-F238E27FC236}">
                <a16:creationId xmlns:a16="http://schemas.microsoft.com/office/drawing/2014/main" id="{977ADFCB-B284-E240-8C62-6045AA137E57}"/>
              </a:ext>
            </a:extLst>
          </p:cNvPr>
          <p:cNvSpPr/>
          <p:nvPr/>
        </p:nvSpPr>
        <p:spPr>
          <a:xfrm>
            <a:off x="10001284" y="5879760"/>
            <a:ext cx="1839973" cy="408803"/>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dirty="0">
                <a:solidFill>
                  <a:schemeClr val="bg1"/>
                </a:solidFill>
              </a:rPr>
              <a:t>Compromised Card Risk Patterns</a:t>
            </a:r>
            <a:endParaRPr lang="zh-CN" altLang="en-US" sz="1400" dirty="0">
              <a:solidFill>
                <a:schemeClr val="bg1"/>
              </a:solidFill>
            </a:endParaRPr>
          </a:p>
        </p:txBody>
      </p:sp>
      <p:sp>
        <p:nvSpPr>
          <p:cNvPr id="27" name="矩形 25">
            <a:extLst>
              <a:ext uri="{FF2B5EF4-FFF2-40B4-BE49-F238E27FC236}">
                <a16:creationId xmlns:a16="http://schemas.microsoft.com/office/drawing/2014/main" id="{2758085E-A4B5-FF44-85C2-BBF8CA9A525B}"/>
              </a:ext>
            </a:extLst>
          </p:cNvPr>
          <p:cNvSpPr/>
          <p:nvPr/>
        </p:nvSpPr>
        <p:spPr>
          <a:xfrm>
            <a:off x="10001284" y="1564476"/>
            <a:ext cx="1855813" cy="430910"/>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53090"/>
            <a:r>
              <a:rPr lang="en-US" altLang="zh-CN" sz="1400" dirty="0">
                <a:solidFill>
                  <a:schemeClr val="bg1"/>
                </a:solidFill>
              </a:rPr>
              <a:t>ATO Risk Patterns </a:t>
            </a:r>
            <a:endParaRPr lang="zh-CN" altLang="en-US" sz="1400" dirty="0">
              <a:solidFill>
                <a:schemeClr val="bg1"/>
              </a:solidFill>
            </a:endParaRPr>
          </a:p>
        </p:txBody>
      </p:sp>
    </p:spTree>
    <p:extLst>
      <p:ext uri="{BB962C8B-B14F-4D97-AF65-F5344CB8AC3E}">
        <p14:creationId xmlns:p14="http://schemas.microsoft.com/office/powerpoint/2010/main" val="2669657964"/>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Risk Type</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grpSp>
        <p:nvGrpSpPr>
          <p:cNvPr id="4" name="组 1">
            <a:extLst>
              <a:ext uri="{FF2B5EF4-FFF2-40B4-BE49-F238E27FC236}">
                <a16:creationId xmlns:a16="http://schemas.microsoft.com/office/drawing/2014/main" id="{1E705F64-5C9D-AB41-934B-AB73445E5E7C}"/>
              </a:ext>
            </a:extLst>
          </p:cNvPr>
          <p:cNvGrpSpPr/>
          <p:nvPr/>
        </p:nvGrpSpPr>
        <p:grpSpPr>
          <a:xfrm>
            <a:off x="1402674" y="1336633"/>
            <a:ext cx="10354219" cy="4783758"/>
            <a:chOff x="0" y="1017637"/>
            <a:chExt cx="11505541" cy="5296242"/>
          </a:xfrm>
        </p:grpSpPr>
        <p:sp>
          <p:nvSpPr>
            <p:cNvPr id="5" name="Freeform 4">
              <a:extLst>
                <a:ext uri="{FF2B5EF4-FFF2-40B4-BE49-F238E27FC236}">
                  <a16:creationId xmlns:a16="http://schemas.microsoft.com/office/drawing/2014/main" id="{9686D4F0-AB48-0043-9795-DF4E835D1E25}"/>
                </a:ext>
              </a:extLst>
            </p:cNvPr>
            <p:cNvSpPr>
              <a:spLocks/>
            </p:cNvSpPr>
            <p:nvPr/>
          </p:nvSpPr>
          <p:spPr bwMode="auto">
            <a:xfrm>
              <a:off x="0" y="1017637"/>
              <a:ext cx="6284187" cy="3227279"/>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009EE7"/>
              </a:solidFill>
              <a:prstDash val="solid"/>
              <a:round/>
              <a:headEnd/>
              <a:tailEnd/>
            </a:ln>
            <a:effectLst>
              <a:reflection blurRad="6350" stA="50000" endA="300" endPos="55000" dir="5400000" sy="-100000" algn="bl" rotWithShape="0"/>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ctr" defTabSz="1086373" rtl="0" eaLnBrk="0" fontAlgn="base" latinLnBrk="0" hangingPunct="0">
                <a:lnSpc>
                  <a:spcPct val="12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Calibri"/>
                <a:ea typeface="微软雅黑" panose="020B0503020204020204" pitchFamily="34" charset="-122"/>
                <a:cs typeface="Calibri"/>
                <a:sym typeface="Arial" panose="020B0604020202020204" pitchFamily="34" charset="0"/>
              </a:endParaRPr>
            </a:p>
          </p:txBody>
        </p:sp>
        <p:sp>
          <p:nvSpPr>
            <p:cNvPr id="6" name="Freeform 5">
              <a:extLst>
                <a:ext uri="{FF2B5EF4-FFF2-40B4-BE49-F238E27FC236}">
                  <a16:creationId xmlns:a16="http://schemas.microsoft.com/office/drawing/2014/main" id="{E5417447-3923-A348-B8F6-CABB415A06D6}"/>
                </a:ext>
              </a:extLst>
            </p:cNvPr>
            <p:cNvSpPr>
              <a:spLocks/>
            </p:cNvSpPr>
            <p:nvPr/>
          </p:nvSpPr>
          <p:spPr bwMode="auto">
            <a:xfrm flipH="1" flipV="1">
              <a:off x="3559802" y="1039478"/>
              <a:ext cx="6207080" cy="3209974"/>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FFC000"/>
              </a:solidFill>
              <a:prstDash val="solid"/>
              <a:round/>
              <a:headEnd/>
              <a:tailEnd/>
            </a:ln>
            <a:effectLst>
              <a:reflection blurRad="6350" stA="50000" endA="300" endPos="55000" dir="5400000" sy="-100000" algn="bl" rotWithShape="0"/>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ctr" defTabSz="1086373" rtl="0" eaLnBrk="0" fontAlgn="base" latinLnBrk="0" hangingPunct="0">
                <a:lnSpc>
                  <a:spcPct val="12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Calibri"/>
                <a:ea typeface="微软雅黑" panose="020B0503020204020204" pitchFamily="34" charset="-122"/>
                <a:cs typeface="Calibri"/>
                <a:sym typeface="Arial" panose="020B0604020202020204" pitchFamily="34" charset="0"/>
              </a:endParaRPr>
            </a:p>
          </p:txBody>
        </p:sp>
        <p:sp>
          <p:nvSpPr>
            <p:cNvPr id="7" name="Rectangle 6">
              <a:extLst>
                <a:ext uri="{FF2B5EF4-FFF2-40B4-BE49-F238E27FC236}">
                  <a16:creationId xmlns:a16="http://schemas.microsoft.com/office/drawing/2014/main" id="{07395128-524B-7641-A2C6-5BBCCD38A4C0}"/>
                </a:ext>
              </a:extLst>
            </p:cNvPr>
            <p:cNvSpPr>
              <a:spLocks noChangeArrowheads="1"/>
            </p:cNvSpPr>
            <p:nvPr/>
          </p:nvSpPr>
          <p:spPr bwMode="auto">
            <a:xfrm rot="18900000">
              <a:off x="3920317" y="1657978"/>
              <a:ext cx="1986680" cy="1946599"/>
            </a:xfrm>
            <a:prstGeom prst="rect">
              <a:avLst/>
            </a:prstGeom>
            <a:solidFill>
              <a:srgbClr val="00BFC3"/>
            </a:solid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ctr" defTabSz="1086373" rtl="0" eaLnBrk="0" fontAlgn="base" latinLnBrk="0" hangingPunct="0">
                <a:lnSpc>
                  <a:spcPct val="120000"/>
                </a:lnSpc>
                <a:spcBef>
                  <a:spcPct val="0"/>
                </a:spcBef>
                <a:spcAft>
                  <a:spcPct val="0"/>
                </a:spcAft>
                <a:buClrTx/>
                <a:buSzTx/>
                <a:buFontTx/>
                <a:buNone/>
                <a:tabLst/>
                <a:defRPr/>
              </a:pPr>
              <a:endParaRPr kumimoji="0" lang="zh-CN" altLang="en-US" sz="1300" b="1"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Calibri"/>
                <a:sym typeface="Arial" panose="020B0604020202020204" pitchFamily="34" charset="0"/>
              </a:endParaRPr>
            </a:p>
          </p:txBody>
        </p:sp>
        <p:sp>
          <p:nvSpPr>
            <p:cNvPr id="8" name="Rectangle 7">
              <a:extLst>
                <a:ext uri="{FF2B5EF4-FFF2-40B4-BE49-F238E27FC236}">
                  <a16:creationId xmlns:a16="http://schemas.microsoft.com/office/drawing/2014/main" id="{0847418E-F6CD-9046-98B9-709390F0E6CB}"/>
                </a:ext>
              </a:extLst>
            </p:cNvPr>
            <p:cNvSpPr>
              <a:spLocks noChangeArrowheads="1"/>
            </p:cNvSpPr>
            <p:nvPr/>
          </p:nvSpPr>
          <p:spPr bwMode="auto">
            <a:xfrm rot="18900000">
              <a:off x="663376" y="1682468"/>
              <a:ext cx="1914936" cy="1897616"/>
            </a:xfrm>
            <a:prstGeom prst="rect">
              <a:avLst/>
            </a:prstGeom>
            <a:solidFill>
              <a:srgbClr val="009EE7"/>
            </a:solid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ctr" defTabSz="1086373" rtl="0" eaLnBrk="0" fontAlgn="base" latinLnBrk="0" hangingPunct="0">
                <a:lnSpc>
                  <a:spcPct val="12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Calibri"/>
                <a:ea typeface="微软雅黑" panose="020B0503020204020204" pitchFamily="34" charset="-122"/>
                <a:cs typeface="Calibri"/>
                <a:sym typeface="Arial" panose="020B0604020202020204" pitchFamily="34" charset="0"/>
              </a:endParaRPr>
            </a:p>
          </p:txBody>
        </p:sp>
        <p:sp>
          <p:nvSpPr>
            <p:cNvPr id="9" name="Rectangle 8">
              <a:extLst>
                <a:ext uri="{FF2B5EF4-FFF2-40B4-BE49-F238E27FC236}">
                  <a16:creationId xmlns:a16="http://schemas.microsoft.com/office/drawing/2014/main" id="{A6FB3C5E-2D13-664F-875D-B1412B264870}"/>
                </a:ext>
              </a:extLst>
            </p:cNvPr>
            <p:cNvSpPr>
              <a:spLocks noChangeArrowheads="1"/>
            </p:cNvSpPr>
            <p:nvPr/>
          </p:nvSpPr>
          <p:spPr bwMode="auto">
            <a:xfrm rot="18900000">
              <a:off x="7216177" y="1657633"/>
              <a:ext cx="1892471" cy="1947287"/>
            </a:xfrm>
            <a:prstGeom prst="rect">
              <a:avLst/>
            </a:prstGeom>
            <a:solidFill>
              <a:srgbClr val="FFC000"/>
            </a:solidFill>
            <a:ln>
              <a:noFill/>
              <a:headEnd/>
              <a:tailEnd/>
            </a:ln>
            <a:effectLst/>
          </p:spPr>
          <p:style>
            <a:lnRef idx="1">
              <a:schemeClr val="accent6"/>
            </a:lnRef>
            <a:fillRef idx="3">
              <a:schemeClr val="accent6"/>
            </a:fillRef>
            <a:effectRef idx="2">
              <a:schemeClr val="accent6"/>
            </a:effectRef>
            <a:fontRef idx="minor">
              <a:schemeClr val="lt1"/>
            </a:fontRef>
          </p:style>
          <p:txBody>
            <a:bodyPr wrap="none" lIns="0" tIns="0" rIns="0" bIns="0" anchor="ctr"/>
            <a:lstStyle/>
            <a:p>
              <a:pPr marL="0" marR="0" lvl="0" indent="0" algn="ctr" defTabSz="1086373" rtl="0" eaLnBrk="0" fontAlgn="base" latinLnBrk="0" hangingPunct="1">
                <a:lnSpc>
                  <a:spcPct val="12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FFFFFF"/>
                </a:solidFill>
                <a:effectLst/>
                <a:uLnTx/>
                <a:uFillTx/>
                <a:latin typeface="Calibri"/>
                <a:ea typeface="微软雅黑" panose="020B0503020204020204" pitchFamily="34" charset="-122"/>
                <a:cs typeface="Calibri"/>
                <a:sym typeface="Arial" panose="020B0604020202020204" pitchFamily="34" charset="0"/>
              </a:endParaRPr>
            </a:p>
          </p:txBody>
        </p:sp>
        <p:sp>
          <p:nvSpPr>
            <p:cNvPr id="10" name="Text Box 17">
              <a:extLst>
                <a:ext uri="{FF2B5EF4-FFF2-40B4-BE49-F238E27FC236}">
                  <a16:creationId xmlns:a16="http://schemas.microsoft.com/office/drawing/2014/main" id="{ACEA327B-18E5-3A46-A0CD-43588D22C40D}"/>
                </a:ext>
              </a:extLst>
            </p:cNvPr>
            <p:cNvSpPr txBox="1">
              <a:spLocks noChangeArrowheads="1"/>
            </p:cNvSpPr>
            <p:nvPr/>
          </p:nvSpPr>
          <p:spPr bwMode="auto">
            <a:xfrm>
              <a:off x="8075744" y="1806653"/>
              <a:ext cx="173337" cy="408898"/>
            </a:xfrm>
            <a:prstGeom prst="rect">
              <a:avLst/>
            </a:prstGeom>
            <a:noFill/>
            <a:ln w="6350">
              <a:noFill/>
              <a:miter lim="800000"/>
              <a:headEnd/>
              <a:tailEnd/>
            </a:ln>
            <a:effectLst/>
          </p:spPr>
          <p:txBody>
            <a:bodyPr wrap="none" lIns="0" tIns="0" rIns="0" bIns="0" anchor="ctr">
              <a:spAutoFit/>
            </a:bodyPr>
            <a:lstStyle>
              <a:defPPr>
                <a:defRPr lang="zh-CN"/>
              </a:defPPr>
              <a:lvl1pPr marR="0" lvl="0" indent="0" algn="ctr" eaLnBrk="0" fontAlgn="base" hangingPunct="0">
                <a:lnSpc>
                  <a:spcPct val="100000"/>
                </a:lnSpc>
                <a:spcBef>
                  <a:spcPct val="0"/>
                </a:spcBef>
                <a:spcAft>
                  <a:spcPct val="0"/>
                </a:spcAft>
                <a:buClrTx/>
                <a:buSzTx/>
                <a:buFontTx/>
                <a:buNone/>
                <a:tabLst/>
                <a:defRPr kumimoji="0" sz="1300" b="1" i="0" u="none" strike="noStrike" cap="none" spc="0" normalizeH="0" baseline="0">
                  <a:ln>
                    <a:noFill/>
                  </a:ln>
                  <a:solidFill>
                    <a:srgbClr val="000000"/>
                  </a:solidFill>
                  <a:effectLst/>
                  <a:uLnTx/>
                  <a:uFillTx/>
                  <a:latin typeface="Arial Black" pitchFamily="34" charset="0"/>
                  <a:ea typeface="微软雅黑" pitchFamily="34" charset="-122"/>
                </a:defRPr>
              </a:lvl1pPr>
              <a:lvl2pPr eaLnBrk="0" fontAlgn="base" hangingPunct="0">
                <a:spcBef>
                  <a:spcPct val="0"/>
                </a:spcBef>
                <a:spcAft>
                  <a:spcPct val="0"/>
                </a:spcAft>
                <a:defRPr sz="1300" b="1">
                  <a:solidFill>
                    <a:srgbClr val="000000"/>
                  </a:solidFill>
                  <a:latin typeface="Arial" charset="0"/>
                  <a:ea typeface="宋体" charset="-122"/>
                </a:defRPr>
              </a:lvl2pPr>
              <a:lvl3pPr eaLnBrk="0" fontAlgn="base" hangingPunct="0">
                <a:spcBef>
                  <a:spcPct val="0"/>
                </a:spcBef>
                <a:spcAft>
                  <a:spcPct val="0"/>
                </a:spcAft>
                <a:defRPr sz="1300" b="1">
                  <a:solidFill>
                    <a:srgbClr val="000000"/>
                  </a:solidFill>
                  <a:latin typeface="Arial" charset="0"/>
                  <a:ea typeface="宋体" charset="-122"/>
                </a:defRPr>
              </a:lvl3pPr>
              <a:lvl4pPr eaLnBrk="0" fontAlgn="base" hangingPunct="0">
                <a:spcBef>
                  <a:spcPct val="0"/>
                </a:spcBef>
                <a:spcAft>
                  <a:spcPct val="0"/>
                </a:spcAft>
                <a:defRPr sz="1300" b="1">
                  <a:solidFill>
                    <a:srgbClr val="000000"/>
                  </a:solidFill>
                  <a:latin typeface="Arial" charset="0"/>
                  <a:ea typeface="宋体" charset="-122"/>
                </a:defRPr>
              </a:lvl4pPr>
              <a:lvl5pPr eaLnBrk="0" fontAlgn="base" hangingPunct="0">
                <a:spcBef>
                  <a:spcPct val="0"/>
                </a:spcBef>
                <a:spcAft>
                  <a:spcPct val="0"/>
                </a:spcAft>
                <a:defRPr sz="1300" b="1">
                  <a:solidFill>
                    <a:srgbClr val="000000"/>
                  </a:solidFill>
                  <a:latin typeface="Arial" charset="0"/>
                  <a:ea typeface="宋体" charset="-122"/>
                </a:defRPr>
              </a:lvl5pPr>
              <a:lvl6pPr>
                <a:defRPr sz="1300" b="1">
                  <a:solidFill>
                    <a:srgbClr val="000000"/>
                  </a:solidFill>
                  <a:latin typeface="Arial" charset="0"/>
                  <a:ea typeface="宋体" charset="-122"/>
                </a:defRPr>
              </a:lvl6pPr>
              <a:lvl7pPr>
                <a:defRPr sz="1300" b="1">
                  <a:solidFill>
                    <a:srgbClr val="000000"/>
                  </a:solidFill>
                  <a:latin typeface="Arial" charset="0"/>
                  <a:ea typeface="宋体" charset="-122"/>
                </a:defRPr>
              </a:lvl7pPr>
              <a:lvl8pPr>
                <a:defRPr sz="1300" b="1">
                  <a:solidFill>
                    <a:srgbClr val="000000"/>
                  </a:solidFill>
                  <a:latin typeface="Arial" charset="0"/>
                  <a:ea typeface="宋体" charset="-122"/>
                </a:defRPr>
              </a:lvl8pPr>
              <a:lvl9pPr>
                <a:defRPr sz="1300" b="1">
                  <a:solidFill>
                    <a:srgbClr val="000000"/>
                  </a:solidFill>
                  <a:latin typeface="Arial" charset="0"/>
                  <a:ea typeface="宋体" charset="-122"/>
                </a:defRPr>
              </a:lvl9pPr>
            </a:lstStyle>
            <a:p>
              <a:pPr marL="0" marR="0" lvl="0" indent="0" algn="ctr" defTabSz="914400" rtl="0" eaLnBrk="0" fontAlgn="auto" latinLnBrk="0" hangingPunct="0">
                <a:lnSpc>
                  <a:spcPct val="100000"/>
                </a:lnSpc>
                <a:spcBef>
                  <a:spcPts val="0"/>
                </a:spcBef>
                <a:spcAft>
                  <a:spcPts val="0"/>
                </a:spcAft>
                <a:buClr>
                  <a:srgbClr val="000000"/>
                </a:buClr>
                <a:buSzTx/>
                <a:buFontTx/>
                <a:buNone/>
                <a:tabLst/>
                <a:defRPr/>
              </a:pPr>
              <a:r>
                <a:rPr kumimoji="0" lang="en-US" altLang="zh-CN" sz="2400" b="0" i="0" u="none" strike="noStrike" kern="1200" cap="none" spc="0" normalizeH="0" baseline="0" noProof="0" dirty="0">
                  <a:ln w="0"/>
                  <a:solidFill>
                    <a:srgbClr val="FFFFFF"/>
                  </a:solidFill>
                  <a:effectLst/>
                  <a:uLnTx/>
                  <a:uFill>
                    <a:solidFill>
                      <a:srgbClr val="000000"/>
                    </a:solidFill>
                  </a:uFill>
                  <a:latin typeface="Calibri"/>
                  <a:ea typeface="宋体" panose="02010600030101010101" pitchFamily="2" charset="-122"/>
                  <a:cs typeface="Calibri"/>
                  <a:sym typeface="Arial" panose="020B0604020202020204" pitchFamily="34" charset="0"/>
                </a:rPr>
                <a:t>3</a:t>
              </a:r>
              <a:endParaRPr kumimoji="0" lang="zh-CN" altLang="en-US" sz="2400" b="0" i="0" u="none" strike="noStrike" kern="1200" cap="none" spc="0" normalizeH="0" baseline="0" noProof="0" dirty="0">
                <a:ln w="0"/>
                <a:solidFill>
                  <a:srgbClr val="FFFFFF"/>
                </a:solidFill>
                <a:effectLst/>
                <a:uLnTx/>
                <a:uFill>
                  <a:solidFill>
                    <a:srgbClr val="000000"/>
                  </a:solidFill>
                </a:uFill>
                <a:latin typeface="Calibri"/>
                <a:ea typeface="宋体" panose="02010600030101010101" pitchFamily="2" charset="-122"/>
                <a:cs typeface="Calibri"/>
                <a:sym typeface="Arial" panose="020B0604020202020204" pitchFamily="34" charset="0"/>
              </a:endParaRPr>
            </a:p>
          </p:txBody>
        </p:sp>
        <p:sp>
          <p:nvSpPr>
            <p:cNvPr id="11" name="TextBox 10">
              <a:extLst>
                <a:ext uri="{FF2B5EF4-FFF2-40B4-BE49-F238E27FC236}">
                  <a16:creationId xmlns:a16="http://schemas.microsoft.com/office/drawing/2014/main" id="{BF06D8F3-D13D-7C45-896D-F1DB2D592273}"/>
                </a:ext>
              </a:extLst>
            </p:cNvPr>
            <p:cNvSpPr txBox="1">
              <a:spLocks noChangeArrowheads="1"/>
            </p:cNvSpPr>
            <p:nvPr/>
          </p:nvSpPr>
          <p:spPr bwMode="auto">
            <a:xfrm flipH="1">
              <a:off x="3614492" y="2478614"/>
              <a:ext cx="2598328" cy="305325"/>
            </a:xfrm>
            <a:prstGeom prst="rect">
              <a:avLst/>
            </a:prstGeom>
            <a:noFill/>
            <a:ln>
              <a:noFill/>
            </a:ln>
            <a:effectLs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Calibri"/>
                  <a:sym typeface="Arial" panose="020B0604020202020204" pitchFamily="34" charset="0"/>
                </a:rPr>
                <a:t>Card Stolen Risk</a:t>
              </a:r>
              <a:endParaRPr kumimoji="0" lang="zh-CN" altLang="en-US"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Calibri"/>
                <a:sym typeface="Arial" panose="020B0604020202020204" pitchFamily="34" charset="0"/>
              </a:endParaRPr>
            </a:p>
          </p:txBody>
        </p:sp>
        <p:sp>
          <p:nvSpPr>
            <p:cNvPr id="12" name="TextBox 11">
              <a:extLst>
                <a:ext uri="{FF2B5EF4-FFF2-40B4-BE49-F238E27FC236}">
                  <a16:creationId xmlns:a16="http://schemas.microsoft.com/office/drawing/2014/main" id="{1717EFE8-4CD2-8F47-8F6C-9FF29B7EB572}"/>
                </a:ext>
              </a:extLst>
            </p:cNvPr>
            <p:cNvSpPr txBox="1">
              <a:spLocks noChangeArrowheads="1"/>
            </p:cNvSpPr>
            <p:nvPr/>
          </p:nvSpPr>
          <p:spPr bwMode="auto">
            <a:xfrm flipH="1">
              <a:off x="493430" y="2315055"/>
              <a:ext cx="2254827" cy="632445"/>
            </a:xfrm>
            <a:prstGeom prst="rect">
              <a:avLst/>
            </a:prstGeom>
            <a:noFill/>
            <a:ln>
              <a:noFill/>
            </a:ln>
            <a:effectLst/>
            <a:ex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Calibri"/>
                  <a:sym typeface="Arial" panose="020B0604020202020204" pitchFamily="34" charset="0"/>
                </a:rPr>
                <a:t>Account Take Over Risk (ATO)</a:t>
              </a:r>
              <a:endParaRPr kumimoji="0" lang="zh-CN" altLang="en-US"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Calibri"/>
                <a:sym typeface="Arial" panose="020B0604020202020204" pitchFamily="34" charset="0"/>
              </a:endParaRPr>
            </a:p>
          </p:txBody>
        </p:sp>
        <p:sp>
          <p:nvSpPr>
            <p:cNvPr id="13" name="TextBox 11">
              <a:extLst>
                <a:ext uri="{FF2B5EF4-FFF2-40B4-BE49-F238E27FC236}">
                  <a16:creationId xmlns:a16="http://schemas.microsoft.com/office/drawing/2014/main" id="{0D6B82FF-ED76-2343-9B50-A87A7139FCF4}"/>
                </a:ext>
              </a:extLst>
            </p:cNvPr>
            <p:cNvSpPr txBox="1">
              <a:spLocks noChangeArrowheads="1"/>
            </p:cNvSpPr>
            <p:nvPr/>
          </p:nvSpPr>
          <p:spPr bwMode="auto">
            <a:xfrm flipH="1">
              <a:off x="7021335" y="2478614"/>
              <a:ext cx="2282156" cy="305325"/>
            </a:xfrm>
            <a:prstGeom prst="rect">
              <a:avLst/>
            </a:prstGeom>
            <a:noFill/>
            <a:ln>
              <a:noFill/>
            </a:ln>
            <a:effectLs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Calibri"/>
                  <a:sym typeface="Arial" panose="020B0604020202020204" pitchFamily="34" charset="0"/>
                </a:rPr>
                <a:t>Promotion Abuse Risk</a:t>
              </a:r>
            </a:p>
          </p:txBody>
        </p:sp>
        <p:sp>
          <p:nvSpPr>
            <p:cNvPr id="14" name="Rectangle 25">
              <a:extLst>
                <a:ext uri="{FF2B5EF4-FFF2-40B4-BE49-F238E27FC236}">
                  <a16:creationId xmlns:a16="http://schemas.microsoft.com/office/drawing/2014/main" id="{D7F8DEDF-65D9-2941-8ED4-2F0C1AB6073C}"/>
                </a:ext>
              </a:extLst>
            </p:cNvPr>
            <p:cNvSpPr/>
            <p:nvPr/>
          </p:nvSpPr>
          <p:spPr>
            <a:xfrm>
              <a:off x="1426982" y="1739715"/>
              <a:ext cx="378526" cy="511116"/>
            </a:xfrm>
            <a:prstGeom prst="rect">
              <a:avLst/>
            </a:prstGeom>
            <a:noFill/>
          </p:spPr>
          <p:txBody>
            <a:bodyPr wrap="none" lIns="91435" tIns="45717" rIns="91435" bIns="45717">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FFFFFF"/>
                  </a:solidFill>
                  <a:effectLst/>
                  <a:uLnTx/>
                  <a:uFillTx/>
                  <a:latin typeface="Calibri"/>
                  <a:ea typeface="+mn-ea"/>
                  <a:cs typeface="Calibri"/>
                </a:rPr>
                <a:t>1</a:t>
              </a:r>
            </a:p>
          </p:txBody>
        </p:sp>
        <p:sp>
          <p:nvSpPr>
            <p:cNvPr id="15" name="Rectangle 40">
              <a:extLst>
                <a:ext uri="{FF2B5EF4-FFF2-40B4-BE49-F238E27FC236}">
                  <a16:creationId xmlns:a16="http://schemas.microsoft.com/office/drawing/2014/main" id="{7D5EA5A1-393B-1F40-AD16-FEEB71E3344B}"/>
                </a:ext>
              </a:extLst>
            </p:cNvPr>
            <p:cNvSpPr/>
            <p:nvPr/>
          </p:nvSpPr>
          <p:spPr>
            <a:xfrm>
              <a:off x="4731134" y="1739715"/>
              <a:ext cx="378526" cy="511116"/>
            </a:xfrm>
            <a:prstGeom prst="rect">
              <a:avLst/>
            </a:prstGeom>
            <a:noFill/>
          </p:spPr>
          <p:txBody>
            <a:bodyPr wrap="none" lIns="91435" tIns="45717" rIns="91435" bIns="45717">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FFFFFF"/>
                  </a:solidFill>
                  <a:effectLst/>
                  <a:uLnTx/>
                  <a:uFillTx/>
                  <a:latin typeface="Calibri"/>
                  <a:ea typeface="+mn-ea"/>
                  <a:cs typeface="Calibri"/>
                </a:rPr>
                <a:t>2</a:t>
              </a:r>
            </a:p>
          </p:txBody>
        </p:sp>
        <p:sp>
          <p:nvSpPr>
            <p:cNvPr id="16" name="文本框 16">
              <a:extLst>
                <a:ext uri="{FF2B5EF4-FFF2-40B4-BE49-F238E27FC236}">
                  <a16:creationId xmlns:a16="http://schemas.microsoft.com/office/drawing/2014/main" id="{8D5C34AF-465F-E24B-8557-28E955714542}"/>
                </a:ext>
              </a:extLst>
            </p:cNvPr>
            <p:cNvSpPr txBox="1"/>
            <p:nvPr/>
          </p:nvSpPr>
          <p:spPr>
            <a:xfrm>
              <a:off x="247218" y="4769158"/>
              <a:ext cx="2813123" cy="154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7"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the wallet account is taken over by the fraudster who makes online purchases or fund operation with the stolen wallet account, </a:t>
              </a:r>
              <a:r>
                <a:rPr lang="en-US" altLang="zh-CN" sz="1400" dirty="0">
                  <a:solidFill>
                    <a:srgbClr val="000000"/>
                  </a:solidFill>
                  <a:ea typeface="宋体" panose="02010600030101010101" pitchFamily="2" charset="-122"/>
                  <a:cs typeface="Calibri"/>
                </a:rPr>
                <a:t>resulting</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 to the loss of the wallet holder</a:t>
              </a:r>
            </a:p>
          </p:txBody>
        </p:sp>
        <p:sp>
          <p:nvSpPr>
            <p:cNvPr id="18" name="文本框 17">
              <a:extLst>
                <a:ext uri="{FF2B5EF4-FFF2-40B4-BE49-F238E27FC236}">
                  <a16:creationId xmlns:a16="http://schemas.microsoft.com/office/drawing/2014/main" id="{9EC18C62-04E8-A440-B7AC-89FA460D03C2}"/>
                </a:ext>
              </a:extLst>
            </p:cNvPr>
            <p:cNvSpPr txBox="1"/>
            <p:nvPr/>
          </p:nvSpPr>
          <p:spPr>
            <a:xfrm>
              <a:off x="3579877" y="4769158"/>
              <a:ext cx="2614918" cy="1067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7"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happens</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when</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the</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fraudster</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pays</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by</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the</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stolen</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card,</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leading</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to</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the</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loss</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of</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the</a:t>
              </a:r>
              <a:r>
                <a:rPr kumimoji="0" lang="zh-CN" altLang="en-US" sz="1400" i="0" u="none" strike="noStrike" kern="1200" cap="none" spc="0" normalizeH="0" baseline="0" noProof="0" dirty="0">
                  <a:ln>
                    <a:noFill/>
                  </a:ln>
                  <a:solidFill>
                    <a:srgbClr val="000000"/>
                  </a:solidFill>
                  <a:effectLst/>
                  <a:uLnTx/>
                  <a:uFillTx/>
                  <a:ea typeface="宋体" panose="02010600030101010101" pitchFamily="2" charset="-122"/>
                  <a:cs typeface="Calibri"/>
                </a:rPr>
                <a:t> </a:t>
              </a:r>
              <a:r>
                <a:rPr kumimoji="0" lang="en-US" altLang="zh-CN" sz="1400" i="0" u="none" strike="noStrike" kern="1200" cap="none" spc="0" normalizeH="0" baseline="0" noProof="0" dirty="0">
                  <a:ln>
                    <a:noFill/>
                  </a:ln>
                  <a:solidFill>
                    <a:srgbClr val="000000"/>
                  </a:solidFill>
                  <a:effectLst/>
                  <a:uLnTx/>
                  <a:uFillTx/>
                  <a:ea typeface="宋体" panose="02010600030101010101" pitchFamily="2" charset="-122"/>
                  <a:cs typeface="Calibri"/>
                </a:rPr>
                <a:t>cardholder</a:t>
              </a:r>
              <a:endParaRPr kumimoji="0" lang="zh-CN" altLang="en-US" sz="1400" i="0" u="none" strike="noStrike" kern="1200" cap="none" spc="0" normalizeH="0" baseline="0" noProof="0" dirty="0">
                <a:ln>
                  <a:noFill/>
                </a:ln>
                <a:solidFill>
                  <a:srgbClr val="000000">
                    <a:lumMod val="50000"/>
                    <a:lumOff val="50000"/>
                  </a:srgbClr>
                </a:solidFill>
                <a:effectLst/>
                <a:uLnTx/>
                <a:uFillTx/>
                <a:ea typeface="宋体" panose="02010600030101010101" pitchFamily="2" charset="-122"/>
                <a:cs typeface="Calibri"/>
              </a:endParaRPr>
            </a:p>
          </p:txBody>
        </p:sp>
        <p:sp>
          <p:nvSpPr>
            <p:cNvPr id="19" name="文本框 18">
              <a:extLst>
                <a:ext uri="{FF2B5EF4-FFF2-40B4-BE49-F238E27FC236}">
                  <a16:creationId xmlns:a16="http://schemas.microsoft.com/office/drawing/2014/main" id="{E67F14CF-502C-D94D-9C25-6C63F9BE12D0}"/>
                </a:ext>
              </a:extLst>
            </p:cNvPr>
            <p:cNvSpPr txBox="1"/>
            <p:nvPr/>
          </p:nvSpPr>
          <p:spPr>
            <a:xfrm>
              <a:off x="6802461" y="4769159"/>
              <a:ext cx="3082425" cy="1152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7" rtlCol="0" anchor="ctr">
              <a:spAutoFit/>
            </a:bodyPr>
            <a:lstStyle/>
            <a:p>
              <a:pPr algn="just">
                <a:spcAft>
                  <a:spcPts val="600"/>
                </a:spcAft>
              </a:pPr>
              <a:r>
                <a:rPr lang="en-US" altLang="zh-CN" sz="1400" dirty="0">
                  <a:solidFill>
                    <a:srgbClr val="000000"/>
                  </a:solidFill>
                  <a:ea typeface="宋体" panose="02010600030101010101" pitchFamily="2" charset="-122"/>
                  <a:cs typeface="Calibri"/>
                </a:rPr>
                <a:t>Abuser</a:t>
              </a:r>
              <a:r>
                <a:rPr lang="zh-CN" altLang="en-US" sz="1400" dirty="0">
                  <a:solidFill>
                    <a:srgbClr val="000000"/>
                  </a:solidFill>
                  <a:ea typeface="宋体" panose="02010600030101010101" pitchFamily="2" charset="-122"/>
                  <a:cs typeface="Calibri"/>
                </a:rPr>
                <a:t> </a:t>
              </a:r>
              <a:r>
                <a:rPr lang="en-US" altLang="zh-CN" sz="1400" dirty="0">
                  <a:solidFill>
                    <a:srgbClr val="000000"/>
                  </a:solidFill>
                  <a:ea typeface="宋体" panose="02010600030101010101" pitchFamily="2" charset="-122"/>
                  <a:cs typeface="Calibri"/>
                </a:rPr>
                <a:t>repeatedly participates in campaigns (discounts, coupons, cash-back, etc.) for benefits or profit-making purpose</a:t>
              </a:r>
              <a:endParaRPr lang="en-US" altLang="zh-CN" sz="1400" dirty="0"/>
            </a:p>
          </p:txBody>
        </p:sp>
        <p:sp>
          <p:nvSpPr>
            <p:cNvPr id="20" name="Text Box 17">
              <a:extLst>
                <a:ext uri="{FF2B5EF4-FFF2-40B4-BE49-F238E27FC236}">
                  <a16:creationId xmlns:a16="http://schemas.microsoft.com/office/drawing/2014/main" id="{D0588758-798B-A64A-8D93-1444493943E7}"/>
                </a:ext>
              </a:extLst>
            </p:cNvPr>
            <p:cNvSpPr txBox="1">
              <a:spLocks noChangeArrowheads="1"/>
            </p:cNvSpPr>
            <p:nvPr/>
          </p:nvSpPr>
          <p:spPr bwMode="auto">
            <a:xfrm>
              <a:off x="11332204" y="1548532"/>
              <a:ext cx="173337" cy="408898"/>
            </a:xfrm>
            <a:prstGeom prst="rect">
              <a:avLst/>
            </a:prstGeom>
            <a:noFill/>
            <a:ln w="6350">
              <a:noFill/>
              <a:miter lim="800000"/>
              <a:headEnd/>
              <a:tailEnd/>
            </a:ln>
            <a:effectLst/>
          </p:spPr>
          <p:txBody>
            <a:bodyPr wrap="none" lIns="0" tIns="0" rIns="0" bIns="0" anchor="ctr">
              <a:spAutoFit/>
            </a:bodyPr>
            <a:lstStyle>
              <a:defPPr>
                <a:defRPr lang="zh-CN"/>
              </a:defPPr>
              <a:lvl1pPr marR="0" lvl="0" indent="0" algn="ctr" eaLnBrk="0" fontAlgn="base" hangingPunct="0">
                <a:lnSpc>
                  <a:spcPct val="100000"/>
                </a:lnSpc>
                <a:spcBef>
                  <a:spcPct val="0"/>
                </a:spcBef>
                <a:spcAft>
                  <a:spcPct val="0"/>
                </a:spcAft>
                <a:buClrTx/>
                <a:buSzTx/>
                <a:buFontTx/>
                <a:buNone/>
                <a:tabLst/>
                <a:defRPr kumimoji="0" sz="1300" b="1" i="0" u="none" strike="noStrike" cap="none" spc="0" normalizeH="0" baseline="0">
                  <a:ln>
                    <a:noFill/>
                  </a:ln>
                  <a:solidFill>
                    <a:srgbClr val="000000"/>
                  </a:solidFill>
                  <a:effectLst/>
                  <a:uLnTx/>
                  <a:uFillTx/>
                  <a:latin typeface="Arial Black" pitchFamily="34" charset="0"/>
                  <a:ea typeface="微软雅黑" pitchFamily="34" charset="-122"/>
                </a:defRPr>
              </a:lvl1pPr>
              <a:lvl2pPr eaLnBrk="0" fontAlgn="base" hangingPunct="0">
                <a:spcBef>
                  <a:spcPct val="0"/>
                </a:spcBef>
                <a:spcAft>
                  <a:spcPct val="0"/>
                </a:spcAft>
                <a:defRPr sz="1300" b="1">
                  <a:solidFill>
                    <a:srgbClr val="000000"/>
                  </a:solidFill>
                  <a:latin typeface="Arial" charset="0"/>
                  <a:ea typeface="宋体" charset="-122"/>
                </a:defRPr>
              </a:lvl2pPr>
              <a:lvl3pPr eaLnBrk="0" fontAlgn="base" hangingPunct="0">
                <a:spcBef>
                  <a:spcPct val="0"/>
                </a:spcBef>
                <a:spcAft>
                  <a:spcPct val="0"/>
                </a:spcAft>
                <a:defRPr sz="1300" b="1">
                  <a:solidFill>
                    <a:srgbClr val="000000"/>
                  </a:solidFill>
                  <a:latin typeface="Arial" charset="0"/>
                  <a:ea typeface="宋体" charset="-122"/>
                </a:defRPr>
              </a:lvl3pPr>
              <a:lvl4pPr eaLnBrk="0" fontAlgn="base" hangingPunct="0">
                <a:spcBef>
                  <a:spcPct val="0"/>
                </a:spcBef>
                <a:spcAft>
                  <a:spcPct val="0"/>
                </a:spcAft>
                <a:defRPr sz="1300" b="1">
                  <a:solidFill>
                    <a:srgbClr val="000000"/>
                  </a:solidFill>
                  <a:latin typeface="Arial" charset="0"/>
                  <a:ea typeface="宋体" charset="-122"/>
                </a:defRPr>
              </a:lvl4pPr>
              <a:lvl5pPr eaLnBrk="0" fontAlgn="base" hangingPunct="0">
                <a:spcBef>
                  <a:spcPct val="0"/>
                </a:spcBef>
                <a:spcAft>
                  <a:spcPct val="0"/>
                </a:spcAft>
                <a:defRPr sz="1300" b="1">
                  <a:solidFill>
                    <a:srgbClr val="000000"/>
                  </a:solidFill>
                  <a:latin typeface="Arial" charset="0"/>
                  <a:ea typeface="宋体" charset="-122"/>
                </a:defRPr>
              </a:lvl5pPr>
              <a:lvl6pPr>
                <a:defRPr sz="1300" b="1">
                  <a:solidFill>
                    <a:srgbClr val="000000"/>
                  </a:solidFill>
                  <a:latin typeface="Arial" charset="0"/>
                  <a:ea typeface="宋体" charset="-122"/>
                </a:defRPr>
              </a:lvl6pPr>
              <a:lvl7pPr>
                <a:defRPr sz="1300" b="1">
                  <a:solidFill>
                    <a:srgbClr val="000000"/>
                  </a:solidFill>
                  <a:latin typeface="Arial" charset="0"/>
                  <a:ea typeface="宋体" charset="-122"/>
                </a:defRPr>
              </a:lvl7pPr>
              <a:lvl8pPr>
                <a:defRPr sz="1300" b="1">
                  <a:solidFill>
                    <a:srgbClr val="000000"/>
                  </a:solidFill>
                  <a:latin typeface="Arial" charset="0"/>
                  <a:ea typeface="宋体" charset="-122"/>
                </a:defRPr>
              </a:lvl8pPr>
              <a:lvl9pPr>
                <a:defRPr sz="1300" b="1">
                  <a:solidFill>
                    <a:srgbClr val="000000"/>
                  </a:solidFill>
                  <a:latin typeface="Arial" charset="0"/>
                  <a:ea typeface="宋体" charset="-122"/>
                </a:defRPr>
              </a:lvl9pPr>
            </a:lstStyle>
            <a:p>
              <a:pPr marL="0" marR="0" lvl="0" indent="0" algn="ctr" defTabSz="914400" rtl="0" eaLnBrk="0" fontAlgn="auto" latinLnBrk="0" hangingPunct="0">
                <a:lnSpc>
                  <a:spcPct val="100000"/>
                </a:lnSpc>
                <a:spcBef>
                  <a:spcPts val="0"/>
                </a:spcBef>
                <a:spcAft>
                  <a:spcPts val="0"/>
                </a:spcAft>
                <a:buClr>
                  <a:srgbClr val="000000"/>
                </a:buClr>
                <a:buSzTx/>
                <a:buFontTx/>
                <a:buNone/>
                <a:tabLst/>
                <a:defRPr/>
              </a:pPr>
              <a:r>
                <a:rPr kumimoji="0" lang="en-US" altLang="zh-CN" sz="2400" b="0" i="0" u="none" strike="noStrike" kern="1200" cap="none" spc="0" normalizeH="0" baseline="0" noProof="0" dirty="0">
                  <a:ln w="0"/>
                  <a:solidFill>
                    <a:srgbClr val="FFFFFF"/>
                  </a:solidFill>
                  <a:effectLst/>
                  <a:uLnTx/>
                  <a:uFill>
                    <a:solidFill>
                      <a:srgbClr val="000000"/>
                    </a:solidFill>
                  </a:uFill>
                  <a:latin typeface="Calibri"/>
                  <a:ea typeface="宋体" panose="02010600030101010101" pitchFamily="2" charset="-122"/>
                  <a:cs typeface="Calibri"/>
                  <a:sym typeface="Arial" panose="020B0604020202020204" pitchFamily="34" charset="0"/>
                </a:rPr>
                <a:t>4</a:t>
              </a:r>
              <a:endParaRPr kumimoji="0" lang="zh-CN" altLang="en-US" sz="2400" b="0" i="0" u="none" strike="noStrike" kern="1200" cap="none" spc="0" normalizeH="0" baseline="0" noProof="0" dirty="0">
                <a:ln w="0"/>
                <a:solidFill>
                  <a:srgbClr val="FFFFFF"/>
                </a:solidFill>
                <a:effectLst/>
                <a:uLnTx/>
                <a:uFill>
                  <a:solidFill>
                    <a:srgbClr val="000000"/>
                  </a:solidFill>
                </a:uFill>
                <a:latin typeface="Calibri"/>
                <a:ea typeface="宋体" panose="02010600030101010101" pitchFamily="2" charset="-122"/>
                <a:cs typeface="Calibri"/>
                <a:sym typeface="Arial" panose="020B0604020202020204" pitchFamily="34" charset="0"/>
              </a:endParaRPr>
            </a:p>
          </p:txBody>
        </p:sp>
      </p:grpSp>
    </p:spTree>
    <p:extLst>
      <p:ext uri="{BB962C8B-B14F-4D97-AF65-F5344CB8AC3E}">
        <p14:creationId xmlns:p14="http://schemas.microsoft.com/office/powerpoint/2010/main" val="279261534"/>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normAutofit/>
          </a:bodyPr>
          <a:lstStyle/>
          <a:p>
            <a:r>
              <a:rPr lang="en-US" altLang="zh-CN" dirty="0"/>
              <a:t>Identify ATO and CS risk and Mitigation</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68" name="Rectangle 85">
            <a:extLst>
              <a:ext uri="{FF2B5EF4-FFF2-40B4-BE49-F238E27FC236}">
                <a16:creationId xmlns:a16="http://schemas.microsoft.com/office/drawing/2014/main" id="{D574A7C2-885E-DE47-870E-73D33AE80E9C}"/>
              </a:ext>
            </a:extLst>
          </p:cNvPr>
          <p:cNvSpPr/>
          <p:nvPr/>
        </p:nvSpPr>
        <p:spPr>
          <a:xfrm>
            <a:off x="6893178" y="2548471"/>
            <a:ext cx="2405974" cy="376818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pPr defTabSz="853090"/>
            <a:endParaRPr lang="en-US" altLang="zh-CN" sz="1306" dirty="0">
              <a:solidFill>
                <a:srgbClr val="051640"/>
              </a:solidFill>
              <a:latin typeface="Calibri"/>
              <a:cs typeface="Calibri"/>
            </a:endParaRPr>
          </a:p>
          <a:p>
            <a:pPr defTabSz="853090"/>
            <a:endParaRPr lang="en-US" altLang="zh-CN" sz="1306" dirty="0">
              <a:solidFill>
                <a:srgbClr val="051640"/>
              </a:solidFill>
              <a:latin typeface="Calibri"/>
              <a:cs typeface="Calibri"/>
            </a:endParaRPr>
          </a:p>
        </p:txBody>
      </p:sp>
      <p:pic>
        <p:nvPicPr>
          <p:cNvPr id="69" name="图片 3">
            <a:extLst>
              <a:ext uri="{FF2B5EF4-FFF2-40B4-BE49-F238E27FC236}">
                <a16:creationId xmlns:a16="http://schemas.microsoft.com/office/drawing/2014/main" id="{E031BE8F-D4FE-F145-83CC-6B9D058AA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5643" y="4731675"/>
            <a:ext cx="290896" cy="290896"/>
          </a:xfrm>
          <a:prstGeom prst="rect">
            <a:avLst/>
          </a:prstGeom>
        </p:spPr>
      </p:pic>
      <p:sp>
        <p:nvSpPr>
          <p:cNvPr id="70" name="文本框 8">
            <a:extLst>
              <a:ext uri="{FF2B5EF4-FFF2-40B4-BE49-F238E27FC236}">
                <a16:creationId xmlns:a16="http://schemas.microsoft.com/office/drawing/2014/main" id="{5559954D-04AE-E048-85E6-2971F4A3842C}"/>
              </a:ext>
            </a:extLst>
          </p:cNvPr>
          <p:cNvSpPr txBox="1"/>
          <p:nvPr/>
        </p:nvSpPr>
        <p:spPr>
          <a:xfrm>
            <a:off x="8228957" y="4635998"/>
            <a:ext cx="1134143"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r>
              <a:rPr kumimoji="1" lang="en-US" altLang="zh-CN" sz="1100" b="1" dirty="0">
                <a:solidFill>
                  <a:srgbClr val="00B0F0"/>
                </a:solidFill>
                <a:latin typeface="Calibri"/>
                <a:cs typeface="Calibri"/>
              </a:rPr>
              <a:t>Trust Relationships</a:t>
            </a:r>
            <a:endParaRPr kumimoji="1" lang="zh-CN" altLang="en-US" sz="1100" b="1" dirty="0">
              <a:solidFill>
                <a:srgbClr val="00B0F0"/>
              </a:solidFill>
              <a:latin typeface="Calibri"/>
              <a:cs typeface="Calibri"/>
            </a:endParaRPr>
          </a:p>
        </p:txBody>
      </p:sp>
      <p:sp>
        <p:nvSpPr>
          <p:cNvPr id="71" name="文本框 8">
            <a:extLst>
              <a:ext uri="{FF2B5EF4-FFF2-40B4-BE49-F238E27FC236}">
                <a16:creationId xmlns:a16="http://schemas.microsoft.com/office/drawing/2014/main" id="{24233E3F-1B1E-9141-A259-E9DD21BEC6E4}"/>
              </a:ext>
            </a:extLst>
          </p:cNvPr>
          <p:cNvSpPr txBox="1"/>
          <p:nvPr/>
        </p:nvSpPr>
        <p:spPr>
          <a:xfrm>
            <a:off x="7208062" y="4725340"/>
            <a:ext cx="855757"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r>
              <a:rPr kumimoji="1" lang="en-US" altLang="zh-CN" sz="1120" b="1" dirty="0">
                <a:solidFill>
                  <a:srgbClr val="00B0F0"/>
                </a:solidFill>
                <a:latin typeface="Calibri"/>
                <a:cs typeface="Calibri"/>
              </a:rPr>
              <a:t>Velocities</a:t>
            </a:r>
            <a:endParaRPr kumimoji="1" lang="zh-CN" altLang="en-US" sz="1120" b="1" dirty="0">
              <a:solidFill>
                <a:srgbClr val="00B0F0"/>
              </a:solidFill>
              <a:latin typeface="Calibri"/>
              <a:cs typeface="Calibri"/>
            </a:endParaRPr>
          </a:p>
        </p:txBody>
      </p:sp>
      <p:pic>
        <p:nvPicPr>
          <p:cNvPr id="72" name="图片 6">
            <a:extLst>
              <a:ext uri="{FF2B5EF4-FFF2-40B4-BE49-F238E27FC236}">
                <a16:creationId xmlns:a16="http://schemas.microsoft.com/office/drawing/2014/main" id="{9C023D13-F298-0F4B-BBB2-4C546E1CF1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3142" y="3329590"/>
            <a:ext cx="320269" cy="320269"/>
          </a:xfrm>
          <a:prstGeom prst="rect">
            <a:avLst/>
          </a:prstGeom>
        </p:spPr>
      </p:pic>
      <p:pic>
        <p:nvPicPr>
          <p:cNvPr id="73" name="图片 7">
            <a:extLst>
              <a:ext uri="{FF2B5EF4-FFF2-40B4-BE49-F238E27FC236}">
                <a16:creationId xmlns:a16="http://schemas.microsoft.com/office/drawing/2014/main" id="{4D0D680E-10E0-3949-B4B6-D966A7933C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670" y="5310269"/>
            <a:ext cx="410696" cy="410696"/>
          </a:xfrm>
          <a:prstGeom prst="rect">
            <a:avLst/>
          </a:prstGeom>
        </p:spPr>
      </p:pic>
      <p:sp>
        <p:nvSpPr>
          <p:cNvPr id="74" name="文本框 8">
            <a:extLst>
              <a:ext uri="{FF2B5EF4-FFF2-40B4-BE49-F238E27FC236}">
                <a16:creationId xmlns:a16="http://schemas.microsoft.com/office/drawing/2014/main" id="{9E2B8508-AEE6-5241-BF7E-35703E64DB63}"/>
              </a:ext>
            </a:extLst>
          </p:cNvPr>
          <p:cNvSpPr txBox="1"/>
          <p:nvPr/>
        </p:nvSpPr>
        <p:spPr>
          <a:xfrm>
            <a:off x="7232295" y="5290258"/>
            <a:ext cx="647974"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r>
              <a:rPr kumimoji="1" lang="en-US" altLang="zh-CN" sz="1120" b="1" dirty="0">
                <a:solidFill>
                  <a:srgbClr val="00B0F0"/>
                </a:solidFill>
                <a:latin typeface="Calibri"/>
                <a:cs typeface="Calibri"/>
              </a:rPr>
              <a:t>Black List</a:t>
            </a:r>
          </a:p>
        </p:txBody>
      </p:sp>
      <p:sp>
        <p:nvSpPr>
          <p:cNvPr id="75" name="文本框 8">
            <a:extLst>
              <a:ext uri="{FF2B5EF4-FFF2-40B4-BE49-F238E27FC236}">
                <a16:creationId xmlns:a16="http://schemas.microsoft.com/office/drawing/2014/main" id="{10847989-4B85-BF45-AC44-3C97D0E16F7E}"/>
              </a:ext>
            </a:extLst>
          </p:cNvPr>
          <p:cNvSpPr txBox="1"/>
          <p:nvPr/>
        </p:nvSpPr>
        <p:spPr>
          <a:xfrm>
            <a:off x="7943536" y="5297594"/>
            <a:ext cx="559784"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r>
              <a:rPr kumimoji="1" lang="en-US" altLang="zh-CN" sz="1120" b="1" dirty="0">
                <a:solidFill>
                  <a:srgbClr val="00B0F0"/>
                </a:solidFill>
                <a:latin typeface="Calibri"/>
                <a:cs typeface="Calibri"/>
              </a:rPr>
              <a:t>Grey List</a:t>
            </a:r>
          </a:p>
        </p:txBody>
      </p:sp>
      <p:sp>
        <p:nvSpPr>
          <p:cNvPr id="76" name="文本框 8">
            <a:extLst>
              <a:ext uri="{FF2B5EF4-FFF2-40B4-BE49-F238E27FC236}">
                <a16:creationId xmlns:a16="http://schemas.microsoft.com/office/drawing/2014/main" id="{7328FD30-A41E-A547-80BB-241BD57D1776}"/>
              </a:ext>
            </a:extLst>
          </p:cNvPr>
          <p:cNvSpPr txBox="1"/>
          <p:nvPr/>
        </p:nvSpPr>
        <p:spPr>
          <a:xfrm>
            <a:off x="8645173" y="5306074"/>
            <a:ext cx="613559"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r>
              <a:rPr kumimoji="1" lang="en-US" altLang="zh-CN" sz="1120" b="1" dirty="0">
                <a:solidFill>
                  <a:srgbClr val="00B0F0"/>
                </a:solidFill>
                <a:latin typeface="Calibri"/>
                <a:cs typeface="Calibri"/>
              </a:rPr>
              <a:t>White List</a:t>
            </a:r>
          </a:p>
        </p:txBody>
      </p:sp>
      <p:pic>
        <p:nvPicPr>
          <p:cNvPr id="77" name="图片 12">
            <a:extLst>
              <a:ext uri="{FF2B5EF4-FFF2-40B4-BE49-F238E27FC236}">
                <a16:creationId xmlns:a16="http://schemas.microsoft.com/office/drawing/2014/main" id="{27A6D960-1A23-6248-B2E4-EACD55B844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9890" y="4677342"/>
            <a:ext cx="317324" cy="317324"/>
          </a:xfrm>
          <a:prstGeom prst="rect">
            <a:avLst/>
          </a:prstGeom>
        </p:spPr>
      </p:pic>
      <p:pic>
        <p:nvPicPr>
          <p:cNvPr id="78" name="图片 13">
            <a:extLst>
              <a:ext uri="{FF2B5EF4-FFF2-40B4-BE49-F238E27FC236}">
                <a16:creationId xmlns:a16="http://schemas.microsoft.com/office/drawing/2014/main" id="{D4E2EB17-990B-864C-9CE6-95775B4C31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8255" y="5282094"/>
            <a:ext cx="431538" cy="431538"/>
          </a:xfrm>
          <a:prstGeom prst="rect">
            <a:avLst/>
          </a:prstGeom>
        </p:spPr>
      </p:pic>
      <p:pic>
        <p:nvPicPr>
          <p:cNvPr id="79" name="图片 14">
            <a:extLst>
              <a:ext uri="{FF2B5EF4-FFF2-40B4-BE49-F238E27FC236}">
                <a16:creationId xmlns:a16="http://schemas.microsoft.com/office/drawing/2014/main" id="{091CBBFD-5E31-4048-838F-5CF8438BA8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5130" y="5308835"/>
            <a:ext cx="457318" cy="457318"/>
          </a:xfrm>
          <a:prstGeom prst="rect">
            <a:avLst/>
          </a:prstGeom>
        </p:spPr>
      </p:pic>
      <p:pic>
        <p:nvPicPr>
          <p:cNvPr id="80" name="图片 15">
            <a:extLst>
              <a:ext uri="{FF2B5EF4-FFF2-40B4-BE49-F238E27FC236}">
                <a16:creationId xmlns:a16="http://schemas.microsoft.com/office/drawing/2014/main" id="{94E7E165-7065-4B4F-8EDD-613D6EC095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0019" y="3576743"/>
            <a:ext cx="405920" cy="405920"/>
          </a:xfrm>
          <a:prstGeom prst="rect">
            <a:avLst/>
          </a:prstGeom>
        </p:spPr>
      </p:pic>
      <p:sp>
        <p:nvSpPr>
          <p:cNvPr id="81" name="文本框 8">
            <a:extLst>
              <a:ext uri="{FF2B5EF4-FFF2-40B4-BE49-F238E27FC236}">
                <a16:creationId xmlns:a16="http://schemas.microsoft.com/office/drawing/2014/main" id="{A19E171F-618A-284F-843A-E1738D7D2E91}"/>
              </a:ext>
            </a:extLst>
          </p:cNvPr>
          <p:cNvSpPr txBox="1"/>
          <p:nvPr/>
        </p:nvSpPr>
        <p:spPr>
          <a:xfrm>
            <a:off x="7018828" y="3983702"/>
            <a:ext cx="869395"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00" b="1" dirty="0">
                <a:solidFill>
                  <a:srgbClr val="7F7F7F"/>
                </a:solidFill>
                <a:latin typeface="Calibri"/>
                <a:cs typeface="Calibri"/>
              </a:rPr>
              <a:t>ATO Risk Patterns</a:t>
            </a:r>
            <a:endParaRPr kumimoji="1" lang="zh-CN" altLang="en-US" sz="1100" b="1" dirty="0">
              <a:solidFill>
                <a:srgbClr val="7F7F7F"/>
              </a:solidFill>
              <a:latin typeface="Calibri"/>
              <a:cs typeface="Calibri"/>
            </a:endParaRPr>
          </a:p>
        </p:txBody>
      </p:sp>
      <p:pic>
        <p:nvPicPr>
          <p:cNvPr id="82" name="图片 17">
            <a:extLst>
              <a:ext uri="{FF2B5EF4-FFF2-40B4-BE49-F238E27FC236}">
                <a16:creationId xmlns:a16="http://schemas.microsoft.com/office/drawing/2014/main" id="{B8E65A55-69F9-4C44-A3A9-A933EAE400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4267" y="4392634"/>
            <a:ext cx="320269" cy="320269"/>
          </a:xfrm>
          <a:prstGeom prst="rect">
            <a:avLst/>
          </a:prstGeom>
        </p:spPr>
      </p:pic>
      <p:sp>
        <p:nvSpPr>
          <p:cNvPr id="83" name="Rectangle 85">
            <a:extLst>
              <a:ext uri="{FF2B5EF4-FFF2-40B4-BE49-F238E27FC236}">
                <a16:creationId xmlns:a16="http://schemas.microsoft.com/office/drawing/2014/main" id="{F5CC28F3-6E8F-EE46-B901-4E8F9C4969C4}"/>
              </a:ext>
            </a:extLst>
          </p:cNvPr>
          <p:cNvSpPr/>
          <p:nvPr/>
        </p:nvSpPr>
        <p:spPr>
          <a:xfrm>
            <a:off x="6937959" y="4594609"/>
            <a:ext cx="2323128" cy="535312"/>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a:cs typeface="Calibri"/>
            </a:endParaRPr>
          </a:p>
          <a:p>
            <a:pPr algn="ctr"/>
            <a:endParaRPr lang="en-US" altLang="zh-CN" sz="1306" dirty="0">
              <a:solidFill>
                <a:srgbClr val="051640"/>
              </a:solidFill>
              <a:latin typeface="Calibri"/>
              <a:cs typeface="Calibri"/>
            </a:endParaRPr>
          </a:p>
        </p:txBody>
      </p:sp>
      <p:sp>
        <p:nvSpPr>
          <p:cNvPr id="84" name="Rectangle 85">
            <a:extLst>
              <a:ext uri="{FF2B5EF4-FFF2-40B4-BE49-F238E27FC236}">
                <a16:creationId xmlns:a16="http://schemas.microsoft.com/office/drawing/2014/main" id="{9E1BE6C2-152A-5A40-9349-E71F78DDC37F}"/>
              </a:ext>
            </a:extLst>
          </p:cNvPr>
          <p:cNvSpPr/>
          <p:nvPr/>
        </p:nvSpPr>
        <p:spPr>
          <a:xfrm>
            <a:off x="6935876" y="5285432"/>
            <a:ext cx="2323128" cy="454775"/>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a:cs typeface="Calibri"/>
            </a:endParaRPr>
          </a:p>
          <a:p>
            <a:pPr algn="ctr"/>
            <a:endParaRPr lang="en-US" altLang="zh-CN" sz="1306" dirty="0">
              <a:solidFill>
                <a:srgbClr val="051640"/>
              </a:solidFill>
              <a:latin typeface="Calibri"/>
              <a:cs typeface="Calibri"/>
            </a:endParaRPr>
          </a:p>
        </p:txBody>
      </p:sp>
      <p:pic>
        <p:nvPicPr>
          <p:cNvPr id="85" name="图片 24">
            <a:extLst>
              <a:ext uri="{FF2B5EF4-FFF2-40B4-BE49-F238E27FC236}">
                <a16:creationId xmlns:a16="http://schemas.microsoft.com/office/drawing/2014/main" id="{F7D808B7-D15C-3043-BDCA-411021DB61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9334" y="2555951"/>
            <a:ext cx="482658" cy="482658"/>
          </a:xfrm>
          <a:prstGeom prst="rect">
            <a:avLst/>
          </a:prstGeom>
        </p:spPr>
      </p:pic>
      <p:sp>
        <p:nvSpPr>
          <p:cNvPr id="86" name="文本框 8">
            <a:extLst>
              <a:ext uri="{FF2B5EF4-FFF2-40B4-BE49-F238E27FC236}">
                <a16:creationId xmlns:a16="http://schemas.microsoft.com/office/drawing/2014/main" id="{527C22CD-A11F-C748-9B65-BFE785135378}"/>
              </a:ext>
            </a:extLst>
          </p:cNvPr>
          <p:cNvSpPr txBox="1"/>
          <p:nvPr/>
        </p:nvSpPr>
        <p:spPr>
          <a:xfrm>
            <a:off x="6829266" y="2947369"/>
            <a:ext cx="1187821" cy="43704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00" b="1" dirty="0">
                <a:solidFill>
                  <a:srgbClr val="7F7F7F"/>
                </a:solidFill>
                <a:latin typeface="Calibri"/>
                <a:cs typeface="Calibri"/>
              </a:rPr>
              <a:t>ATO Risk Strategies</a:t>
            </a:r>
            <a:endParaRPr kumimoji="1" lang="zh-CN" altLang="en-US" sz="1100" b="1" dirty="0">
              <a:solidFill>
                <a:srgbClr val="7F7F7F"/>
              </a:solidFill>
              <a:latin typeface="Calibri"/>
              <a:cs typeface="Calibri"/>
            </a:endParaRPr>
          </a:p>
        </p:txBody>
      </p:sp>
      <p:pic>
        <p:nvPicPr>
          <p:cNvPr id="87" name="图片 26">
            <a:extLst>
              <a:ext uri="{FF2B5EF4-FFF2-40B4-BE49-F238E27FC236}">
                <a16:creationId xmlns:a16="http://schemas.microsoft.com/office/drawing/2014/main" id="{0AFB9D39-3365-DE45-9576-1D1D0EE944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58757" y="2787619"/>
            <a:ext cx="366546" cy="325818"/>
          </a:xfrm>
          <a:prstGeom prst="rect">
            <a:avLst/>
          </a:prstGeom>
        </p:spPr>
      </p:pic>
      <p:pic>
        <p:nvPicPr>
          <p:cNvPr id="88" name="图片 27">
            <a:extLst>
              <a:ext uri="{FF2B5EF4-FFF2-40B4-BE49-F238E27FC236}">
                <a16:creationId xmlns:a16="http://schemas.microsoft.com/office/drawing/2014/main" id="{53659379-9A6F-5949-A8C1-DF582B88758C}"/>
              </a:ext>
            </a:extLst>
          </p:cNvPr>
          <p:cNvPicPr>
            <a:picLocks noChangeAspect="1"/>
          </p:cNvPicPr>
          <p:nvPr/>
        </p:nvPicPr>
        <p:blipFill>
          <a:blip r:embed="rId1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658746" y="2743366"/>
            <a:ext cx="560213" cy="560213"/>
          </a:xfrm>
          <a:prstGeom prst="rect">
            <a:avLst/>
          </a:prstGeom>
        </p:spPr>
      </p:pic>
      <p:sp>
        <p:nvSpPr>
          <p:cNvPr id="89" name="文本框 8">
            <a:extLst>
              <a:ext uri="{FF2B5EF4-FFF2-40B4-BE49-F238E27FC236}">
                <a16:creationId xmlns:a16="http://schemas.microsoft.com/office/drawing/2014/main" id="{EE61ACB4-C1CD-8A4F-97A3-C34BBDB2CCAB}"/>
              </a:ext>
            </a:extLst>
          </p:cNvPr>
          <p:cNvSpPr txBox="1"/>
          <p:nvPr/>
        </p:nvSpPr>
        <p:spPr>
          <a:xfrm>
            <a:off x="10207722" y="3090269"/>
            <a:ext cx="986415" cy="266806"/>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C00000"/>
                </a:solidFill>
                <a:latin typeface="Calibri"/>
                <a:cs typeface="Calibri"/>
              </a:rPr>
              <a:t>REJECTED</a:t>
            </a:r>
            <a:endParaRPr kumimoji="1" lang="zh-CN" altLang="en-US" sz="1120" b="1" dirty="0">
              <a:solidFill>
                <a:srgbClr val="C00000"/>
              </a:solidFill>
              <a:latin typeface="Calibri"/>
              <a:cs typeface="Calibri"/>
            </a:endParaRPr>
          </a:p>
        </p:txBody>
      </p:sp>
      <p:pic>
        <p:nvPicPr>
          <p:cNvPr id="90" name="图片 29">
            <a:extLst>
              <a:ext uri="{FF2B5EF4-FFF2-40B4-BE49-F238E27FC236}">
                <a16:creationId xmlns:a16="http://schemas.microsoft.com/office/drawing/2014/main" id="{1EE1DD3B-AC61-E043-BC80-09A2460BB6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45275" y="2825100"/>
            <a:ext cx="292643" cy="292643"/>
          </a:xfrm>
          <a:prstGeom prst="rect">
            <a:avLst/>
          </a:prstGeom>
        </p:spPr>
      </p:pic>
      <p:sp>
        <p:nvSpPr>
          <p:cNvPr id="91" name="Rectangle 85">
            <a:extLst>
              <a:ext uri="{FF2B5EF4-FFF2-40B4-BE49-F238E27FC236}">
                <a16:creationId xmlns:a16="http://schemas.microsoft.com/office/drawing/2014/main" id="{AB8981F3-DB15-1D4D-8645-41B182CF3FC8}"/>
              </a:ext>
            </a:extLst>
          </p:cNvPr>
          <p:cNvSpPr/>
          <p:nvPr/>
        </p:nvSpPr>
        <p:spPr>
          <a:xfrm>
            <a:off x="9468502" y="2729443"/>
            <a:ext cx="2394530" cy="6485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a:cs typeface="Calibri"/>
            </a:endParaRPr>
          </a:p>
          <a:p>
            <a:endParaRPr lang="en-US" altLang="zh-CN" sz="1306" dirty="0">
              <a:solidFill>
                <a:srgbClr val="051640"/>
              </a:solidFill>
              <a:latin typeface="Calibri"/>
              <a:cs typeface="Calibri"/>
            </a:endParaRPr>
          </a:p>
        </p:txBody>
      </p:sp>
      <p:sp>
        <p:nvSpPr>
          <p:cNvPr id="92" name="矩形 31">
            <a:extLst>
              <a:ext uri="{FF2B5EF4-FFF2-40B4-BE49-F238E27FC236}">
                <a16:creationId xmlns:a16="http://schemas.microsoft.com/office/drawing/2014/main" id="{3DFDE606-8F9F-964A-BDC9-CC850E0C0647}"/>
              </a:ext>
            </a:extLst>
          </p:cNvPr>
          <p:cNvSpPr/>
          <p:nvPr/>
        </p:nvSpPr>
        <p:spPr>
          <a:xfrm>
            <a:off x="796116" y="1056651"/>
            <a:ext cx="2815313" cy="3254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7394" tIns="47394" rIns="47394" bIns="47394"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493" dirty="0">
                <a:solidFill>
                  <a:srgbClr val="FFFFFF"/>
                </a:solidFill>
                <a:latin typeface="Calibri"/>
                <a:cs typeface="Calibri"/>
              </a:rPr>
              <a:t>Business Activities</a:t>
            </a:r>
            <a:endParaRPr lang="zh-CN" altLang="en-US" sz="1493" dirty="0">
              <a:solidFill>
                <a:srgbClr val="FFFFFF"/>
              </a:solidFill>
              <a:latin typeface="Calibri"/>
              <a:cs typeface="Calibri"/>
            </a:endParaRPr>
          </a:p>
        </p:txBody>
      </p:sp>
      <p:sp>
        <p:nvSpPr>
          <p:cNvPr id="93" name="Oval 5">
            <a:extLst>
              <a:ext uri="{FF2B5EF4-FFF2-40B4-BE49-F238E27FC236}">
                <a16:creationId xmlns:a16="http://schemas.microsoft.com/office/drawing/2014/main" id="{07943822-BC3A-1C4E-B79F-6235F915AC75}"/>
              </a:ext>
            </a:extLst>
          </p:cNvPr>
          <p:cNvSpPr/>
          <p:nvPr/>
        </p:nvSpPr>
        <p:spPr>
          <a:xfrm>
            <a:off x="612155" y="1056944"/>
            <a:ext cx="324866" cy="324866"/>
          </a:xfrm>
          <a:prstGeom prst="ellipse">
            <a:avLst/>
          </a:prstGeom>
          <a:solidFill>
            <a:srgbClr val="00BFC3"/>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a:cs typeface="Calibri"/>
              </a:rPr>
              <a:t>1</a:t>
            </a:r>
            <a:endParaRPr lang="zh-CN" altLang="en-US" sz="1680" dirty="0">
              <a:solidFill>
                <a:srgbClr val="FFFFFF"/>
              </a:solidFill>
              <a:latin typeface="Calibri"/>
              <a:cs typeface="Calibri"/>
            </a:endParaRPr>
          </a:p>
        </p:txBody>
      </p:sp>
      <p:sp>
        <p:nvSpPr>
          <p:cNvPr id="94" name="矩形 33">
            <a:extLst>
              <a:ext uri="{FF2B5EF4-FFF2-40B4-BE49-F238E27FC236}">
                <a16:creationId xmlns:a16="http://schemas.microsoft.com/office/drawing/2014/main" id="{54B4AF41-984E-1B49-A096-75AC413AF903}"/>
              </a:ext>
            </a:extLst>
          </p:cNvPr>
          <p:cNvSpPr/>
          <p:nvPr/>
        </p:nvSpPr>
        <p:spPr>
          <a:xfrm>
            <a:off x="3970105" y="1060627"/>
            <a:ext cx="2627126" cy="3254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7394" tIns="47394" rIns="47394" bIns="47394"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493" dirty="0">
                <a:solidFill>
                  <a:srgbClr val="FFFFFF"/>
                </a:solidFill>
                <a:latin typeface="Calibri"/>
                <a:cs typeface="Calibri"/>
              </a:rPr>
              <a:t>Data Collection</a:t>
            </a:r>
            <a:endParaRPr lang="zh-CN" altLang="en-US" sz="1493" dirty="0">
              <a:solidFill>
                <a:srgbClr val="FFFFFF"/>
              </a:solidFill>
              <a:latin typeface="Calibri"/>
              <a:cs typeface="Calibri"/>
            </a:endParaRPr>
          </a:p>
        </p:txBody>
      </p:sp>
      <p:sp>
        <p:nvSpPr>
          <p:cNvPr id="95" name="Oval 5">
            <a:extLst>
              <a:ext uri="{FF2B5EF4-FFF2-40B4-BE49-F238E27FC236}">
                <a16:creationId xmlns:a16="http://schemas.microsoft.com/office/drawing/2014/main" id="{2F69FE6D-AE15-C243-A225-D4FC684E655A}"/>
              </a:ext>
            </a:extLst>
          </p:cNvPr>
          <p:cNvSpPr/>
          <p:nvPr/>
        </p:nvSpPr>
        <p:spPr>
          <a:xfrm>
            <a:off x="3867335" y="1060921"/>
            <a:ext cx="324866" cy="324866"/>
          </a:xfrm>
          <a:prstGeom prst="ellipse">
            <a:avLst/>
          </a:prstGeom>
          <a:solidFill>
            <a:srgbClr val="00BFC3"/>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a:cs typeface="Calibri"/>
              </a:rPr>
              <a:t>2</a:t>
            </a:r>
            <a:endParaRPr lang="zh-CN" altLang="en-US" sz="1680" dirty="0">
              <a:solidFill>
                <a:srgbClr val="FFFFFF"/>
              </a:solidFill>
              <a:latin typeface="Calibri"/>
              <a:cs typeface="Calibri"/>
            </a:endParaRPr>
          </a:p>
        </p:txBody>
      </p:sp>
      <p:sp>
        <p:nvSpPr>
          <p:cNvPr id="96" name="矩形 35">
            <a:extLst>
              <a:ext uri="{FF2B5EF4-FFF2-40B4-BE49-F238E27FC236}">
                <a16:creationId xmlns:a16="http://schemas.microsoft.com/office/drawing/2014/main" id="{04F6A8E9-EA91-C74C-88D8-0962F3F41828}"/>
              </a:ext>
            </a:extLst>
          </p:cNvPr>
          <p:cNvSpPr/>
          <p:nvPr/>
        </p:nvSpPr>
        <p:spPr>
          <a:xfrm>
            <a:off x="6970952" y="1083964"/>
            <a:ext cx="2309118" cy="3254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7394" tIns="47394" rIns="47394" bIns="47394"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493" dirty="0">
                <a:solidFill>
                  <a:srgbClr val="FFFFFF"/>
                </a:solidFill>
                <a:latin typeface="Calibri"/>
                <a:cs typeface="Calibri"/>
              </a:rPr>
              <a:t>Risk Detection</a:t>
            </a:r>
            <a:endParaRPr lang="zh-CN" altLang="en-US" sz="1493" dirty="0">
              <a:solidFill>
                <a:srgbClr val="FFFFFF"/>
              </a:solidFill>
              <a:latin typeface="Calibri"/>
              <a:cs typeface="Calibri"/>
            </a:endParaRPr>
          </a:p>
        </p:txBody>
      </p:sp>
      <p:sp>
        <p:nvSpPr>
          <p:cNvPr id="97" name="Oval 5">
            <a:extLst>
              <a:ext uri="{FF2B5EF4-FFF2-40B4-BE49-F238E27FC236}">
                <a16:creationId xmlns:a16="http://schemas.microsoft.com/office/drawing/2014/main" id="{96D63331-F656-0347-9505-D00DEA7811F1}"/>
              </a:ext>
            </a:extLst>
          </p:cNvPr>
          <p:cNvSpPr/>
          <p:nvPr/>
        </p:nvSpPr>
        <p:spPr>
          <a:xfrm>
            <a:off x="6786991" y="1084257"/>
            <a:ext cx="324866" cy="324866"/>
          </a:xfrm>
          <a:prstGeom prst="ellipse">
            <a:avLst/>
          </a:prstGeom>
          <a:solidFill>
            <a:srgbClr val="00BFC3"/>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a:cs typeface="Calibri"/>
              </a:rPr>
              <a:t>3</a:t>
            </a:r>
            <a:endParaRPr lang="zh-CN" altLang="en-US" sz="1680" dirty="0">
              <a:solidFill>
                <a:srgbClr val="FFFFFF"/>
              </a:solidFill>
              <a:latin typeface="Calibri"/>
              <a:cs typeface="Calibri"/>
            </a:endParaRPr>
          </a:p>
        </p:txBody>
      </p:sp>
      <p:sp>
        <p:nvSpPr>
          <p:cNvPr id="98" name="矩形 37">
            <a:extLst>
              <a:ext uri="{FF2B5EF4-FFF2-40B4-BE49-F238E27FC236}">
                <a16:creationId xmlns:a16="http://schemas.microsoft.com/office/drawing/2014/main" id="{86B2BB9E-91E7-9C49-BD12-5CE9BC846252}"/>
              </a:ext>
            </a:extLst>
          </p:cNvPr>
          <p:cNvSpPr/>
          <p:nvPr/>
        </p:nvSpPr>
        <p:spPr>
          <a:xfrm>
            <a:off x="9681312" y="1082055"/>
            <a:ext cx="2149487" cy="325457"/>
          </a:xfrm>
          <a:prstGeom prst="rect">
            <a:avLst/>
          </a:prstGeom>
          <a:solidFill>
            <a:srgbClr val="009E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7394" tIns="47394" rIns="47394" bIns="47394"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493" dirty="0">
                <a:solidFill>
                  <a:srgbClr val="FFFFFF"/>
                </a:solidFill>
                <a:latin typeface="Calibri"/>
                <a:cs typeface="Calibri"/>
              </a:rPr>
              <a:t>Risk Mitigation</a:t>
            </a:r>
            <a:endParaRPr lang="zh-CN" altLang="en-US" sz="1493" dirty="0">
              <a:solidFill>
                <a:srgbClr val="FFFFFF"/>
              </a:solidFill>
              <a:latin typeface="Calibri"/>
              <a:cs typeface="Calibri"/>
            </a:endParaRPr>
          </a:p>
        </p:txBody>
      </p:sp>
      <p:sp>
        <p:nvSpPr>
          <p:cNvPr id="99" name="Oval 5">
            <a:extLst>
              <a:ext uri="{FF2B5EF4-FFF2-40B4-BE49-F238E27FC236}">
                <a16:creationId xmlns:a16="http://schemas.microsoft.com/office/drawing/2014/main" id="{C830CDCD-77D7-8749-8226-43D6215445FB}"/>
              </a:ext>
            </a:extLst>
          </p:cNvPr>
          <p:cNvSpPr/>
          <p:nvPr/>
        </p:nvSpPr>
        <p:spPr>
          <a:xfrm>
            <a:off x="9497350" y="1082348"/>
            <a:ext cx="324866" cy="324866"/>
          </a:xfrm>
          <a:prstGeom prst="ellipse">
            <a:avLst/>
          </a:prstGeom>
          <a:solidFill>
            <a:srgbClr val="00BFC3"/>
          </a:solidFill>
          <a:ln>
            <a:solidFill>
              <a:srgbClr val="45C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680" dirty="0">
                <a:solidFill>
                  <a:srgbClr val="FFFFFF"/>
                </a:solidFill>
                <a:latin typeface="Calibri"/>
                <a:cs typeface="Calibri"/>
              </a:rPr>
              <a:t>4</a:t>
            </a:r>
            <a:endParaRPr lang="zh-CN" altLang="en-US" sz="1680" dirty="0">
              <a:solidFill>
                <a:srgbClr val="FFFFFF"/>
              </a:solidFill>
              <a:latin typeface="Calibri"/>
              <a:cs typeface="Calibri"/>
            </a:endParaRPr>
          </a:p>
        </p:txBody>
      </p:sp>
      <p:sp>
        <p:nvSpPr>
          <p:cNvPr id="100" name="Rounded Rectangle 27">
            <a:extLst>
              <a:ext uri="{FF2B5EF4-FFF2-40B4-BE49-F238E27FC236}">
                <a16:creationId xmlns:a16="http://schemas.microsoft.com/office/drawing/2014/main" id="{50A5E93F-0231-D746-B698-CB38B726A93D}"/>
              </a:ext>
            </a:extLst>
          </p:cNvPr>
          <p:cNvSpPr/>
          <p:nvPr/>
        </p:nvSpPr>
        <p:spPr>
          <a:xfrm>
            <a:off x="3936783" y="2007050"/>
            <a:ext cx="7833743" cy="337786"/>
          </a:xfrm>
          <a:prstGeom prst="roundRect">
            <a:avLst>
              <a:gd name="adj" fmla="val 33457"/>
            </a:avLst>
          </a:prstGeom>
          <a:noFill/>
          <a:ln w="25400" cap="flat" cmpd="sng" algn="ctr">
            <a:solidFill>
              <a:srgbClr val="319EE6"/>
            </a:solidFill>
            <a:prstDash val="solid"/>
          </a:ln>
          <a:effectLst/>
        </p:spPr>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457200">
              <a:buClrTx/>
              <a:defRPr/>
            </a:pPr>
            <a:endParaRPr lang="zh-CN" altLang="en-US" sz="900">
              <a:solidFill>
                <a:srgbClr val="FFFFFF"/>
              </a:solidFill>
              <a:uFillTx/>
              <a:latin typeface="Calibri"/>
              <a:ea typeface="宋体" panose="02010600030101010101" pitchFamily="2" charset="-122"/>
              <a:cs typeface="Calibri"/>
            </a:endParaRPr>
          </a:p>
        </p:txBody>
      </p:sp>
      <p:sp>
        <p:nvSpPr>
          <p:cNvPr id="101" name="Rectangle 28">
            <a:extLst>
              <a:ext uri="{FF2B5EF4-FFF2-40B4-BE49-F238E27FC236}">
                <a16:creationId xmlns:a16="http://schemas.microsoft.com/office/drawing/2014/main" id="{6B6977AF-4BA7-A740-B022-F30FE97F17AB}"/>
              </a:ext>
            </a:extLst>
          </p:cNvPr>
          <p:cNvSpPr/>
          <p:nvPr/>
        </p:nvSpPr>
        <p:spPr>
          <a:xfrm>
            <a:off x="3867336" y="2128443"/>
            <a:ext cx="7963462" cy="273629"/>
          </a:xfrm>
          <a:prstGeom prst="rect">
            <a:avLst/>
          </a:prstGeom>
          <a:solidFill>
            <a:srgbClr val="FFFFFF"/>
          </a:solidFill>
          <a:ln w="25400" cap="flat" cmpd="sng" algn="ctr">
            <a:noFill/>
            <a:prstDash val="solid"/>
          </a:ln>
          <a:effectLst/>
        </p:spPr>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457200">
              <a:buClrTx/>
              <a:defRPr/>
            </a:pPr>
            <a:endParaRPr lang="zh-CN" altLang="en-US" sz="900">
              <a:solidFill>
                <a:srgbClr val="FFFFFF"/>
              </a:solidFill>
              <a:uFillTx/>
              <a:latin typeface="Calibri"/>
              <a:ea typeface="宋体" panose="02010600030101010101" pitchFamily="2" charset="-122"/>
              <a:cs typeface="Calibri"/>
            </a:endParaRPr>
          </a:p>
        </p:txBody>
      </p:sp>
      <p:sp>
        <p:nvSpPr>
          <p:cNvPr id="102" name="Oval 12">
            <a:extLst>
              <a:ext uri="{FF2B5EF4-FFF2-40B4-BE49-F238E27FC236}">
                <a16:creationId xmlns:a16="http://schemas.microsoft.com/office/drawing/2014/main" id="{9C2765E8-9934-B748-BF74-4065293C153D}"/>
              </a:ext>
            </a:extLst>
          </p:cNvPr>
          <p:cNvSpPr/>
          <p:nvPr/>
        </p:nvSpPr>
        <p:spPr>
          <a:xfrm>
            <a:off x="7491080" y="1437745"/>
            <a:ext cx="965200" cy="970492"/>
          </a:xfrm>
          <a:prstGeom prst="ellipse">
            <a:avLst/>
          </a:prstGeom>
          <a:solidFill>
            <a:srgbClr val="009EE7"/>
          </a:solidFill>
          <a:ln w="76200" cap="flat" cmpd="sng" algn="ctr">
            <a:noFill/>
            <a:prstDash val="solid"/>
          </a:ln>
          <a:effectLst/>
        </p:spPr>
        <p:txBody>
          <a:bodyPr lIns="60959" tIns="30479" rIns="60959" bIns="3047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457200">
              <a:buClrTx/>
              <a:defRPr/>
            </a:pPr>
            <a:endParaRPr lang="zh-CN" altLang="en-US" sz="5850">
              <a:solidFill>
                <a:srgbClr val="FFFFFF"/>
              </a:solidFill>
              <a:uFillTx/>
              <a:latin typeface="Calibri"/>
              <a:ea typeface="宋体" charset="0"/>
              <a:cs typeface="Calibri"/>
            </a:endParaRPr>
          </a:p>
        </p:txBody>
      </p:sp>
      <p:sp>
        <p:nvSpPr>
          <p:cNvPr id="103" name="Text Box 10">
            <a:extLst>
              <a:ext uri="{FF2B5EF4-FFF2-40B4-BE49-F238E27FC236}">
                <a16:creationId xmlns:a16="http://schemas.microsoft.com/office/drawing/2014/main" id="{B2434604-B8BD-8A41-B98E-6BF63670E26D}"/>
              </a:ext>
            </a:extLst>
          </p:cNvPr>
          <p:cNvSpPr txBox="1">
            <a:spLocks noChangeArrowheads="1"/>
          </p:cNvSpPr>
          <p:nvPr/>
        </p:nvSpPr>
        <p:spPr bwMode="auto">
          <a:xfrm>
            <a:off x="7450904" y="1849014"/>
            <a:ext cx="1025473"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30479" tIns="15240" rIns="30479" bIns="1524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457200">
              <a:buClrTx/>
              <a:defRPr/>
            </a:pPr>
            <a:r>
              <a:rPr lang="en-US" altLang="zh-CN" sz="1300" b="1" dirty="0">
                <a:solidFill>
                  <a:srgbClr val="FFFFFF"/>
                </a:solidFill>
                <a:uFillTx/>
                <a:latin typeface="Calibri"/>
                <a:ea typeface="宋体" panose="02010600030101010101" pitchFamily="2" charset="-122"/>
                <a:cs typeface="Calibri"/>
              </a:rPr>
              <a:t>Ant Risk Solutions</a:t>
            </a:r>
          </a:p>
        </p:txBody>
      </p:sp>
      <p:pic>
        <p:nvPicPr>
          <p:cNvPr id="104" name="图片 48" descr="蚂蚁金服-2.png">
            <a:extLst>
              <a:ext uri="{FF2B5EF4-FFF2-40B4-BE49-F238E27FC236}">
                <a16:creationId xmlns:a16="http://schemas.microsoft.com/office/drawing/2014/main" id="{27F30C2A-6B2B-C34C-8204-ADEC84A25CB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20489" y="1433951"/>
            <a:ext cx="472550" cy="472550"/>
          </a:xfrm>
          <a:prstGeom prst="rect">
            <a:avLst/>
          </a:prstGeom>
        </p:spPr>
      </p:pic>
      <p:sp>
        <p:nvSpPr>
          <p:cNvPr id="105" name="Rectangle 85">
            <a:extLst>
              <a:ext uri="{FF2B5EF4-FFF2-40B4-BE49-F238E27FC236}">
                <a16:creationId xmlns:a16="http://schemas.microsoft.com/office/drawing/2014/main" id="{27FA90B7-7A31-E34B-8042-2B8DA2494965}"/>
              </a:ext>
            </a:extLst>
          </p:cNvPr>
          <p:cNvSpPr/>
          <p:nvPr/>
        </p:nvSpPr>
        <p:spPr>
          <a:xfrm>
            <a:off x="3964060" y="2452051"/>
            <a:ext cx="2382414" cy="414975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pPr defTabSz="853090"/>
            <a:endParaRPr lang="en-US" altLang="zh-CN" sz="1306" dirty="0">
              <a:solidFill>
                <a:srgbClr val="051640"/>
              </a:solidFill>
              <a:latin typeface="Calibri"/>
              <a:cs typeface="Calibri"/>
            </a:endParaRPr>
          </a:p>
          <a:p>
            <a:pPr defTabSz="853090"/>
            <a:endParaRPr lang="en-US" altLang="zh-CN" sz="1306" dirty="0">
              <a:solidFill>
                <a:srgbClr val="051640"/>
              </a:solidFill>
              <a:latin typeface="Calibri"/>
              <a:cs typeface="Calibri"/>
            </a:endParaRPr>
          </a:p>
        </p:txBody>
      </p:sp>
      <p:pic>
        <p:nvPicPr>
          <p:cNvPr id="106" name="图片 52">
            <a:extLst>
              <a:ext uri="{FF2B5EF4-FFF2-40B4-BE49-F238E27FC236}">
                <a16:creationId xmlns:a16="http://schemas.microsoft.com/office/drawing/2014/main" id="{EFCFED74-0359-B446-969D-E4D83443A6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02573" y="2818110"/>
            <a:ext cx="422845" cy="385679"/>
          </a:xfrm>
          <a:prstGeom prst="rect">
            <a:avLst/>
          </a:prstGeom>
        </p:spPr>
      </p:pic>
      <p:pic>
        <p:nvPicPr>
          <p:cNvPr id="107" name="图片 53">
            <a:extLst>
              <a:ext uri="{FF2B5EF4-FFF2-40B4-BE49-F238E27FC236}">
                <a16:creationId xmlns:a16="http://schemas.microsoft.com/office/drawing/2014/main" id="{21763F7D-A814-7B42-98E4-1F6D8255E8E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25672" y="2708643"/>
            <a:ext cx="613927" cy="613927"/>
          </a:xfrm>
          <a:prstGeom prst="rect">
            <a:avLst/>
          </a:prstGeom>
        </p:spPr>
      </p:pic>
      <p:pic>
        <p:nvPicPr>
          <p:cNvPr id="108" name="图片 54">
            <a:extLst>
              <a:ext uri="{FF2B5EF4-FFF2-40B4-BE49-F238E27FC236}">
                <a16:creationId xmlns:a16="http://schemas.microsoft.com/office/drawing/2014/main" id="{B0E93D01-74F8-354F-8FA2-25CC4C0FBCF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91075" y="4446421"/>
            <a:ext cx="364378" cy="348687"/>
          </a:xfrm>
          <a:prstGeom prst="rect">
            <a:avLst/>
          </a:prstGeom>
        </p:spPr>
      </p:pic>
      <p:pic>
        <p:nvPicPr>
          <p:cNvPr id="109" name="图片 58">
            <a:extLst>
              <a:ext uri="{FF2B5EF4-FFF2-40B4-BE49-F238E27FC236}">
                <a16:creationId xmlns:a16="http://schemas.microsoft.com/office/drawing/2014/main" id="{730E89E3-E921-AC4A-918B-04CDF613786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44904" y="4399060"/>
            <a:ext cx="498924" cy="498924"/>
          </a:xfrm>
          <a:prstGeom prst="rect">
            <a:avLst/>
          </a:prstGeom>
        </p:spPr>
      </p:pic>
      <p:pic>
        <p:nvPicPr>
          <p:cNvPr id="110" name="图片 59">
            <a:extLst>
              <a:ext uri="{FF2B5EF4-FFF2-40B4-BE49-F238E27FC236}">
                <a16:creationId xmlns:a16="http://schemas.microsoft.com/office/drawing/2014/main" id="{DBF81B12-52F8-1645-89C0-3D3D96CE361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20513" y="4386642"/>
            <a:ext cx="554460" cy="554460"/>
          </a:xfrm>
          <a:prstGeom prst="rect">
            <a:avLst/>
          </a:prstGeom>
        </p:spPr>
      </p:pic>
      <p:pic>
        <p:nvPicPr>
          <p:cNvPr id="111" name="图片 60">
            <a:extLst>
              <a:ext uri="{FF2B5EF4-FFF2-40B4-BE49-F238E27FC236}">
                <a16:creationId xmlns:a16="http://schemas.microsoft.com/office/drawing/2014/main" id="{70D527A9-A7E3-5243-B432-F1E515BEFA8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745464" y="4470585"/>
            <a:ext cx="406538" cy="406538"/>
          </a:xfrm>
          <a:prstGeom prst="rect">
            <a:avLst/>
          </a:prstGeom>
        </p:spPr>
      </p:pic>
      <p:pic>
        <p:nvPicPr>
          <p:cNvPr id="112" name="图片 61">
            <a:extLst>
              <a:ext uri="{FF2B5EF4-FFF2-40B4-BE49-F238E27FC236}">
                <a16:creationId xmlns:a16="http://schemas.microsoft.com/office/drawing/2014/main" id="{F90F22BC-BF23-4146-9813-D8A9FF35A5B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50407" y="6111491"/>
            <a:ext cx="356871" cy="356871"/>
          </a:xfrm>
          <a:prstGeom prst="rect">
            <a:avLst/>
          </a:prstGeom>
        </p:spPr>
      </p:pic>
      <p:pic>
        <p:nvPicPr>
          <p:cNvPr id="113" name="图片 62">
            <a:extLst>
              <a:ext uri="{FF2B5EF4-FFF2-40B4-BE49-F238E27FC236}">
                <a16:creationId xmlns:a16="http://schemas.microsoft.com/office/drawing/2014/main" id="{0BC87119-7297-D04D-B2BF-4A4734DC9829}"/>
              </a:ext>
            </a:extLst>
          </p:cNvPr>
          <p:cNvPicPr>
            <a:picLocks noChangeAspect="1"/>
          </p:cNvPicPr>
          <p:nvPr/>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84655" y="6094655"/>
            <a:ext cx="364105" cy="364105"/>
          </a:xfrm>
          <a:prstGeom prst="rect">
            <a:avLst/>
          </a:prstGeom>
        </p:spPr>
      </p:pic>
      <p:pic>
        <p:nvPicPr>
          <p:cNvPr id="114" name="图片 63">
            <a:extLst>
              <a:ext uri="{FF2B5EF4-FFF2-40B4-BE49-F238E27FC236}">
                <a16:creationId xmlns:a16="http://schemas.microsoft.com/office/drawing/2014/main" id="{EECE224B-DA55-6D4D-916E-940A84350F11}"/>
              </a:ext>
            </a:extLst>
          </p:cNvPr>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8848" y="6099473"/>
            <a:ext cx="408521" cy="408521"/>
          </a:xfrm>
          <a:prstGeom prst="rect">
            <a:avLst/>
          </a:prstGeom>
        </p:spPr>
      </p:pic>
      <p:pic>
        <p:nvPicPr>
          <p:cNvPr id="115" name="图片 64">
            <a:extLst>
              <a:ext uri="{FF2B5EF4-FFF2-40B4-BE49-F238E27FC236}">
                <a16:creationId xmlns:a16="http://schemas.microsoft.com/office/drawing/2014/main" id="{5DCD3B5E-65C1-9447-B2D2-5DD60E8FBFAC}"/>
              </a:ext>
            </a:extLst>
          </p:cNvPr>
          <p:cNvPicPr>
            <a:picLocks noChangeAspect="1"/>
          </p:cNvPicPr>
          <p:nvPr/>
        </p:nvPicPr>
        <p:blipFill>
          <a:blip r:embed="rId2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46715" y="6073805"/>
            <a:ext cx="411895" cy="411895"/>
          </a:xfrm>
          <a:prstGeom prst="rect">
            <a:avLst/>
          </a:prstGeom>
        </p:spPr>
      </p:pic>
      <p:sp>
        <p:nvSpPr>
          <p:cNvPr id="116" name="文本框 145">
            <a:extLst>
              <a:ext uri="{FF2B5EF4-FFF2-40B4-BE49-F238E27FC236}">
                <a16:creationId xmlns:a16="http://schemas.microsoft.com/office/drawing/2014/main" id="{C1F5A32D-8B2A-D547-BA22-41CD8A261DC9}"/>
              </a:ext>
            </a:extLst>
          </p:cNvPr>
          <p:cNvSpPr txBox="1"/>
          <p:nvPr/>
        </p:nvSpPr>
        <p:spPr>
          <a:xfrm>
            <a:off x="4197065" y="2488332"/>
            <a:ext cx="188506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sym typeface="Helvetica Neue"/>
              </a:rPr>
              <a:t>What you have</a:t>
            </a:r>
            <a:endParaRPr lang="zh-CN" altLang="en-US" sz="1600" b="1" dirty="0">
              <a:solidFill>
                <a:srgbClr val="FFC000"/>
              </a:solidFill>
              <a:uFillTx/>
              <a:latin typeface="Calibri"/>
              <a:cs typeface="Calibri"/>
              <a:sym typeface="Helvetica Neue"/>
            </a:endParaRPr>
          </a:p>
        </p:txBody>
      </p:sp>
      <p:sp>
        <p:nvSpPr>
          <p:cNvPr id="117" name="文本框 201">
            <a:extLst>
              <a:ext uri="{FF2B5EF4-FFF2-40B4-BE49-F238E27FC236}">
                <a16:creationId xmlns:a16="http://schemas.microsoft.com/office/drawing/2014/main" id="{7BD5E977-B4B3-B149-B817-982866FD1EAB}"/>
              </a:ext>
            </a:extLst>
          </p:cNvPr>
          <p:cNvSpPr txBox="1"/>
          <p:nvPr/>
        </p:nvSpPr>
        <p:spPr>
          <a:xfrm>
            <a:off x="4167237" y="4100223"/>
            <a:ext cx="176962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sym typeface="Helvetica Neue"/>
              </a:rPr>
              <a:t>Where you </a:t>
            </a:r>
            <a:r>
              <a:rPr lang="en-US" altLang="zh-CN" sz="1600" b="1" dirty="0">
                <a:solidFill>
                  <a:srgbClr val="FFC000"/>
                </a:solidFill>
                <a:uFillTx/>
                <a:latin typeface="Calibri"/>
                <a:cs typeface="Calibri"/>
              </a:rPr>
              <a:t>are</a:t>
            </a:r>
            <a:endParaRPr lang="zh-CN" altLang="en-US" sz="1600" b="1" dirty="0">
              <a:solidFill>
                <a:srgbClr val="FFC000"/>
              </a:solidFill>
              <a:uFillTx/>
              <a:latin typeface="Calibri"/>
              <a:cs typeface="Calibri"/>
              <a:sym typeface="Helvetica Neue"/>
            </a:endParaRPr>
          </a:p>
        </p:txBody>
      </p:sp>
      <p:sp>
        <p:nvSpPr>
          <p:cNvPr id="118" name="文本框 201">
            <a:extLst>
              <a:ext uri="{FF2B5EF4-FFF2-40B4-BE49-F238E27FC236}">
                <a16:creationId xmlns:a16="http://schemas.microsoft.com/office/drawing/2014/main" id="{6CE2B232-BD75-9840-8759-48448A20220B}"/>
              </a:ext>
            </a:extLst>
          </p:cNvPr>
          <p:cNvSpPr txBox="1"/>
          <p:nvPr/>
        </p:nvSpPr>
        <p:spPr>
          <a:xfrm>
            <a:off x="4202573" y="5717307"/>
            <a:ext cx="1880573"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rPr>
              <a:t>How you act</a:t>
            </a:r>
            <a:endParaRPr lang="zh-CN" altLang="en-US" sz="1600" b="1" dirty="0">
              <a:solidFill>
                <a:srgbClr val="FFC000"/>
              </a:solidFill>
              <a:uFillTx/>
              <a:latin typeface="Calibri"/>
              <a:cs typeface="Calibri"/>
              <a:sym typeface="Helvetica Neue"/>
            </a:endParaRPr>
          </a:p>
        </p:txBody>
      </p:sp>
      <p:sp>
        <p:nvSpPr>
          <p:cNvPr id="119" name="Rectangle 57">
            <a:extLst>
              <a:ext uri="{FF2B5EF4-FFF2-40B4-BE49-F238E27FC236}">
                <a16:creationId xmlns:a16="http://schemas.microsoft.com/office/drawing/2014/main" id="{BCB0E76B-3396-144D-B4F4-EFE2A5BE4A0B}"/>
              </a:ext>
            </a:extLst>
          </p:cNvPr>
          <p:cNvSpPr/>
          <p:nvPr/>
        </p:nvSpPr>
        <p:spPr>
          <a:xfrm>
            <a:off x="4164208" y="2083829"/>
            <a:ext cx="2064173" cy="323608"/>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600" b="1" u="sng" dirty="0">
                <a:solidFill>
                  <a:srgbClr val="000000"/>
                </a:solidFill>
                <a:latin typeface="Calibri"/>
                <a:cs typeface="Calibri"/>
              </a:rPr>
              <a:t>Multi Factor Data</a:t>
            </a:r>
          </a:p>
        </p:txBody>
      </p:sp>
      <p:sp>
        <p:nvSpPr>
          <p:cNvPr id="120" name="Rectangle 85">
            <a:extLst>
              <a:ext uri="{FF2B5EF4-FFF2-40B4-BE49-F238E27FC236}">
                <a16:creationId xmlns:a16="http://schemas.microsoft.com/office/drawing/2014/main" id="{4C1297B1-068C-324E-8F77-82DC87143D50}"/>
              </a:ext>
            </a:extLst>
          </p:cNvPr>
          <p:cNvSpPr/>
          <p:nvPr/>
        </p:nvSpPr>
        <p:spPr>
          <a:xfrm>
            <a:off x="4164207" y="2540867"/>
            <a:ext cx="2053302" cy="721756"/>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2612" dirty="0">
              <a:solidFill>
                <a:srgbClr val="051640"/>
              </a:solidFill>
              <a:latin typeface="Calibri"/>
              <a:cs typeface="Calibri"/>
            </a:endParaRPr>
          </a:p>
          <a:p>
            <a:pPr algn="ctr"/>
            <a:endParaRPr lang="en-US" altLang="zh-CN" sz="2612" dirty="0">
              <a:solidFill>
                <a:srgbClr val="051640"/>
              </a:solidFill>
              <a:latin typeface="Calibri"/>
              <a:cs typeface="Calibri"/>
            </a:endParaRPr>
          </a:p>
        </p:txBody>
      </p:sp>
      <p:sp>
        <p:nvSpPr>
          <p:cNvPr id="121" name="Rectangle 85">
            <a:extLst>
              <a:ext uri="{FF2B5EF4-FFF2-40B4-BE49-F238E27FC236}">
                <a16:creationId xmlns:a16="http://schemas.microsoft.com/office/drawing/2014/main" id="{74EE0822-67A6-9A49-BD1F-2CF41A4E084A}"/>
              </a:ext>
            </a:extLst>
          </p:cNvPr>
          <p:cNvSpPr/>
          <p:nvPr/>
        </p:nvSpPr>
        <p:spPr>
          <a:xfrm>
            <a:off x="4165637" y="3357533"/>
            <a:ext cx="2053302" cy="721756"/>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2612" dirty="0">
              <a:solidFill>
                <a:srgbClr val="051640"/>
              </a:solidFill>
              <a:latin typeface="Calibri"/>
              <a:cs typeface="Calibri"/>
            </a:endParaRPr>
          </a:p>
          <a:p>
            <a:pPr algn="ctr"/>
            <a:endParaRPr lang="en-US" altLang="zh-CN" sz="2612" dirty="0">
              <a:solidFill>
                <a:srgbClr val="051640"/>
              </a:solidFill>
              <a:latin typeface="Calibri"/>
              <a:cs typeface="Calibri"/>
            </a:endParaRPr>
          </a:p>
        </p:txBody>
      </p:sp>
      <p:sp>
        <p:nvSpPr>
          <p:cNvPr id="122" name="Rectangle 85">
            <a:extLst>
              <a:ext uri="{FF2B5EF4-FFF2-40B4-BE49-F238E27FC236}">
                <a16:creationId xmlns:a16="http://schemas.microsoft.com/office/drawing/2014/main" id="{8EB2A2EF-4824-9349-BFC7-2854722D9C0E}"/>
              </a:ext>
            </a:extLst>
          </p:cNvPr>
          <p:cNvSpPr/>
          <p:nvPr/>
        </p:nvSpPr>
        <p:spPr>
          <a:xfrm>
            <a:off x="4178706" y="4987096"/>
            <a:ext cx="2053302" cy="721756"/>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1600" b="1" dirty="0">
              <a:solidFill>
                <a:srgbClr val="418CE2"/>
              </a:solidFill>
              <a:uFillTx/>
              <a:latin typeface="Calibri"/>
              <a:cs typeface="Calibri"/>
            </a:endParaRPr>
          </a:p>
          <a:p>
            <a:pPr algn="ctr"/>
            <a:endParaRPr lang="en-US" altLang="zh-CN" sz="2612" dirty="0">
              <a:solidFill>
                <a:srgbClr val="051640"/>
              </a:solidFill>
              <a:latin typeface="Calibri"/>
              <a:cs typeface="Calibri"/>
            </a:endParaRPr>
          </a:p>
        </p:txBody>
      </p:sp>
      <p:cxnSp>
        <p:nvCxnSpPr>
          <p:cNvPr id="123" name="直接箭头连接符 145">
            <a:extLst>
              <a:ext uri="{FF2B5EF4-FFF2-40B4-BE49-F238E27FC236}">
                <a16:creationId xmlns:a16="http://schemas.microsoft.com/office/drawing/2014/main" id="{369181D9-377F-354D-8301-0959FA1D0537}"/>
              </a:ext>
            </a:extLst>
          </p:cNvPr>
          <p:cNvCxnSpPr/>
          <p:nvPr/>
        </p:nvCxnSpPr>
        <p:spPr>
          <a:xfrm>
            <a:off x="6317386" y="2986972"/>
            <a:ext cx="559690" cy="0"/>
          </a:xfrm>
          <a:prstGeom prst="straightConnector1">
            <a:avLst/>
          </a:prstGeom>
          <a:noFill/>
          <a:ln w="38100" cap="flat">
            <a:solidFill>
              <a:srgbClr val="0070C0"/>
            </a:solidFill>
            <a:prstDash val="solid"/>
            <a:miter lim="400000"/>
            <a:tailEnd type="arrow"/>
          </a:ln>
          <a:effectLst/>
          <a:sp3d/>
        </p:spPr>
        <p:style>
          <a:lnRef idx="0">
            <a:scrgbClr r="0" g="0" b="0"/>
          </a:lnRef>
          <a:fillRef idx="0">
            <a:scrgbClr r="0" g="0" b="0"/>
          </a:fillRef>
          <a:effectRef idx="0">
            <a:scrgbClr r="0" g="0" b="0"/>
          </a:effectRef>
          <a:fontRef idx="none"/>
        </p:style>
      </p:cxnSp>
      <p:pic>
        <p:nvPicPr>
          <p:cNvPr id="124" name="图片 99">
            <a:extLst>
              <a:ext uri="{FF2B5EF4-FFF2-40B4-BE49-F238E27FC236}">
                <a16:creationId xmlns:a16="http://schemas.microsoft.com/office/drawing/2014/main" id="{3824FFE5-3D8C-6A43-BEDE-0C9A5434ECA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161367" y="2831351"/>
            <a:ext cx="406860" cy="329608"/>
          </a:xfrm>
          <a:prstGeom prst="rect">
            <a:avLst/>
          </a:prstGeom>
        </p:spPr>
      </p:pic>
      <p:sp>
        <p:nvSpPr>
          <p:cNvPr id="125" name="矩形 103">
            <a:extLst>
              <a:ext uri="{FF2B5EF4-FFF2-40B4-BE49-F238E27FC236}">
                <a16:creationId xmlns:a16="http://schemas.microsoft.com/office/drawing/2014/main" id="{AA35A6F0-7B04-E849-A160-6C6000E99782}"/>
              </a:ext>
            </a:extLst>
          </p:cNvPr>
          <p:cNvSpPr/>
          <p:nvPr/>
        </p:nvSpPr>
        <p:spPr>
          <a:xfrm>
            <a:off x="649007" y="1557037"/>
            <a:ext cx="2809404" cy="5044764"/>
          </a:xfrm>
          <a:prstGeom prst="rect">
            <a:avLst/>
          </a:prstGeom>
          <a:noFill/>
          <a:ln w="19050" cap="flat" cmpd="sng" algn="ctr">
            <a:solidFill>
              <a:srgbClr val="009EE7"/>
            </a:solidFill>
            <a:prstDash val="solid"/>
            <a:miter lim="800000"/>
          </a:ln>
          <a:effectLst/>
        </p:spPr>
        <p:txBody>
          <a:bodyPr rtlCol="0" anchor="ctr"/>
          <a:lstStyle>
            <a:defPPr>
              <a:defRPr lang="zh-CN"/>
            </a:defPPr>
            <a:lvl1pPr marL="0" algn="l" defTabSz="914340" rtl="0" eaLnBrk="1" latinLnBrk="0" hangingPunct="1">
              <a:defRPr sz="1900" kern="1200">
                <a:solidFill>
                  <a:schemeClr val="tx1"/>
                </a:solidFill>
                <a:latin typeface="+mn-lt"/>
                <a:ea typeface="+mn-ea"/>
                <a:cs typeface="+mn-cs"/>
              </a:defRPr>
            </a:lvl1pPr>
            <a:lvl2pPr marL="457170" algn="l" defTabSz="914340" rtl="0" eaLnBrk="1" latinLnBrk="0" hangingPunct="1">
              <a:defRPr sz="1900" kern="1200">
                <a:solidFill>
                  <a:schemeClr val="tx1"/>
                </a:solidFill>
                <a:latin typeface="+mn-lt"/>
                <a:ea typeface="+mn-ea"/>
                <a:cs typeface="+mn-cs"/>
              </a:defRPr>
            </a:lvl2pPr>
            <a:lvl3pPr marL="914340" algn="l" defTabSz="914340" rtl="0" eaLnBrk="1" latinLnBrk="0" hangingPunct="1">
              <a:defRPr sz="1900" kern="1200">
                <a:solidFill>
                  <a:schemeClr val="tx1"/>
                </a:solidFill>
                <a:latin typeface="+mn-lt"/>
                <a:ea typeface="+mn-ea"/>
                <a:cs typeface="+mn-cs"/>
              </a:defRPr>
            </a:lvl3pPr>
            <a:lvl4pPr marL="1371511" algn="l" defTabSz="914340" rtl="0" eaLnBrk="1" latinLnBrk="0" hangingPunct="1">
              <a:defRPr sz="1900" kern="1200">
                <a:solidFill>
                  <a:schemeClr val="tx1"/>
                </a:solidFill>
                <a:latin typeface="+mn-lt"/>
                <a:ea typeface="+mn-ea"/>
                <a:cs typeface="+mn-cs"/>
              </a:defRPr>
            </a:lvl4pPr>
            <a:lvl5pPr marL="1828681" algn="l" defTabSz="914340" rtl="0" eaLnBrk="1" latinLnBrk="0" hangingPunct="1">
              <a:defRPr sz="1900" kern="1200">
                <a:solidFill>
                  <a:schemeClr val="tx1"/>
                </a:solidFill>
                <a:latin typeface="+mn-lt"/>
                <a:ea typeface="+mn-ea"/>
                <a:cs typeface="+mn-cs"/>
              </a:defRPr>
            </a:lvl5pPr>
            <a:lvl6pPr marL="2285852" algn="l" defTabSz="914340" rtl="0" eaLnBrk="1" latinLnBrk="0" hangingPunct="1">
              <a:defRPr sz="1900" kern="1200">
                <a:solidFill>
                  <a:schemeClr val="tx1"/>
                </a:solidFill>
                <a:latin typeface="+mn-lt"/>
                <a:ea typeface="+mn-ea"/>
                <a:cs typeface="+mn-cs"/>
              </a:defRPr>
            </a:lvl6pPr>
            <a:lvl7pPr marL="2743021" algn="l" defTabSz="914340" rtl="0" eaLnBrk="1" latinLnBrk="0" hangingPunct="1">
              <a:defRPr sz="1900" kern="1200">
                <a:solidFill>
                  <a:schemeClr val="tx1"/>
                </a:solidFill>
                <a:latin typeface="+mn-lt"/>
                <a:ea typeface="+mn-ea"/>
                <a:cs typeface="+mn-cs"/>
              </a:defRPr>
            </a:lvl7pPr>
            <a:lvl8pPr marL="3200193" algn="l" defTabSz="914340" rtl="0" eaLnBrk="1" latinLnBrk="0" hangingPunct="1">
              <a:defRPr sz="1900" kern="1200">
                <a:solidFill>
                  <a:schemeClr val="tx1"/>
                </a:solidFill>
                <a:latin typeface="+mn-lt"/>
                <a:ea typeface="+mn-ea"/>
                <a:cs typeface="+mn-cs"/>
              </a:defRPr>
            </a:lvl8pPr>
            <a:lvl9pPr marL="3657363" algn="l" defTabSz="914340" rtl="0" eaLnBrk="1" latinLnBrk="0" hangingPunct="1">
              <a:defRPr sz="1900" kern="1200">
                <a:solidFill>
                  <a:schemeClr val="tx1"/>
                </a:solidFill>
                <a:latin typeface="+mn-lt"/>
                <a:ea typeface="+mn-ea"/>
                <a:cs typeface="+mn-cs"/>
              </a:defRPr>
            </a:lvl9pPr>
          </a:lstStyle>
          <a:p>
            <a:pPr algn="ctr" fontAlgn="base" hangingPunct="1">
              <a:spcBef>
                <a:spcPct val="0"/>
              </a:spcBef>
              <a:spcAft>
                <a:spcPct val="0"/>
              </a:spcAft>
              <a:buClrTx/>
            </a:pPr>
            <a:endParaRPr kumimoji="1" lang="zh-CN" altLang="en-US" sz="6717">
              <a:solidFill>
                <a:srgbClr val="FFFFFF"/>
              </a:solidFill>
              <a:latin typeface="Calibri"/>
              <a:cs typeface="Calibri"/>
            </a:endParaRPr>
          </a:p>
        </p:txBody>
      </p:sp>
      <p:sp>
        <p:nvSpPr>
          <p:cNvPr id="126" name="Rectangle 57">
            <a:extLst>
              <a:ext uri="{FF2B5EF4-FFF2-40B4-BE49-F238E27FC236}">
                <a16:creationId xmlns:a16="http://schemas.microsoft.com/office/drawing/2014/main" id="{42FFCD71-D0BB-0442-94EE-2A8558B85A40}"/>
              </a:ext>
            </a:extLst>
          </p:cNvPr>
          <p:cNvSpPr/>
          <p:nvPr/>
        </p:nvSpPr>
        <p:spPr>
          <a:xfrm>
            <a:off x="1187068" y="1612296"/>
            <a:ext cx="2021010" cy="417092"/>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93" b="1" u="sng" dirty="0">
                <a:solidFill>
                  <a:schemeClr val="tx1"/>
                </a:solidFill>
                <a:latin typeface="Calibri"/>
                <a:cs typeface="Calibri"/>
              </a:rPr>
              <a:t>Wallet Business Scenarios</a:t>
            </a:r>
          </a:p>
        </p:txBody>
      </p:sp>
      <p:pic>
        <p:nvPicPr>
          <p:cNvPr id="127" name="图片 85">
            <a:extLst>
              <a:ext uri="{FF2B5EF4-FFF2-40B4-BE49-F238E27FC236}">
                <a16:creationId xmlns:a16="http://schemas.microsoft.com/office/drawing/2014/main" id="{953D09C0-C2A7-944A-86A8-27B518B36B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39740" y="3572440"/>
            <a:ext cx="405920" cy="405920"/>
          </a:xfrm>
          <a:prstGeom prst="rect">
            <a:avLst/>
          </a:prstGeom>
        </p:spPr>
      </p:pic>
      <p:sp>
        <p:nvSpPr>
          <p:cNvPr id="128" name="文本框 8">
            <a:extLst>
              <a:ext uri="{FF2B5EF4-FFF2-40B4-BE49-F238E27FC236}">
                <a16:creationId xmlns:a16="http://schemas.microsoft.com/office/drawing/2014/main" id="{0A628C73-6BC6-F748-A9C9-1B0ACB2DA248}"/>
              </a:ext>
            </a:extLst>
          </p:cNvPr>
          <p:cNvSpPr txBox="1"/>
          <p:nvPr/>
        </p:nvSpPr>
        <p:spPr>
          <a:xfrm>
            <a:off x="8140881" y="3985845"/>
            <a:ext cx="1098655"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00" b="1" dirty="0">
                <a:solidFill>
                  <a:srgbClr val="7F7F7F"/>
                </a:solidFill>
                <a:latin typeface="Calibri"/>
                <a:cs typeface="Calibri"/>
              </a:rPr>
              <a:t>Card Stolen Risk Patterns</a:t>
            </a:r>
            <a:endParaRPr kumimoji="1" lang="zh-CN" altLang="en-US" sz="1100" b="1" dirty="0">
              <a:solidFill>
                <a:srgbClr val="7F7F7F"/>
              </a:solidFill>
              <a:latin typeface="Calibri"/>
              <a:cs typeface="Calibri"/>
            </a:endParaRPr>
          </a:p>
        </p:txBody>
      </p:sp>
      <p:pic>
        <p:nvPicPr>
          <p:cNvPr id="129" name="图片 87">
            <a:extLst>
              <a:ext uri="{FF2B5EF4-FFF2-40B4-BE49-F238E27FC236}">
                <a16:creationId xmlns:a16="http://schemas.microsoft.com/office/drawing/2014/main" id="{AF9090A9-2349-BE4D-ACC4-38047C401C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3829" y="2537625"/>
            <a:ext cx="482658" cy="482658"/>
          </a:xfrm>
          <a:prstGeom prst="rect">
            <a:avLst/>
          </a:prstGeom>
        </p:spPr>
      </p:pic>
      <p:sp>
        <p:nvSpPr>
          <p:cNvPr id="130" name="文本框 8">
            <a:extLst>
              <a:ext uri="{FF2B5EF4-FFF2-40B4-BE49-F238E27FC236}">
                <a16:creationId xmlns:a16="http://schemas.microsoft.com/office/drawing/2014/main" id="{9BF23779-C272-154F-A8E2-D2876B48DC7D}"/>
              </a:ext>
            </a:extLst>
          </p:cNvPr>
          <p:cNvSpPr txBox="1"/>
          <p:nvPr/>
        </p:nvSpPr>
        <p:spPr>
          <a:xfrm>
            <a:off x="8140881" y="2929043"/>
            <a:ext cx="1250701"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00" b="1" dirty="0">
                <a:solidFill>
                  <a:srgbClr val="7F7F7F"/>
                </a:solidFill>
                <a:latin typeface="Calibri"/>
                <a:cs typeface="Calibri"/>
              </a:rPr>
              <a:t>Card Stolen Risk Strategies</a:t>
            </a:r>
            <a:endParaRPr kumimoji="1" lang="zh-CN" altLang="en-US" sz="1100" b="1" dirty="0">
              <a:solidFill>
                <a:srgbClr val="7F7F7F"/>
              </a:solidFill>
              <a:latin typeface="Calibri"/>
              <a:cs typeface="Calibri"/>
            </a:endParaRPr>
          </a:p>
        </p:txBody>
      </p:sp>
      <p:grpSp>
        <p:nvGrpSpPr>
          <p:cNvPr id="131" name="组合 50">
            <a:extLst>
              <a:ext uri="{FF2B5EF4-FFF2-40B4-BE49-F238E27FC236}">
                <a16:creationId xmlns:a16="http://schemas.microsoft.com/office/drawing/2014/main" id="{DD9F0933-E57C-5042-B182-C54BD6E9C548}"/>
              </a:ext>
            </a:extLst>
          </p:cNvPr>
          <p:cNvGrpSpPr/>
          <p:nvPr/>
        </p:nvGrpSpPr>
        <p:grpSpPr>
          <a:xfrm>
            <a:off x="9538994" y="4490713"/>
            <a:ext cx="2633097" cy="1825942"/>
            <a:chOff x="9323732" y="2076569"/>
            <a:chExt cx="2633097" cy="1825942"/>
          </a:xfrm>
        </p:grpSpPr>
        <p:sp>
          <p:nvSpPr>
            <p:cNvPr id="132" name="Rectangle 57">
              <a:extLst>
                <a:ext uri="{FF2B5EF4-FFF2-40B4-BE49-F238E27FC236}">
                  <a16:creationId xmlns:a16="http://schemas.microsoft.com/office/drawing/2014/main" id="{1579B10C-7B80-1043-AB4E-2ACBD308E3FB}"/>
                </a:ext>
              </a:extLst>
            </p:cNvPr>
            <p:cNvSpPr/>
            <p:nvPr/>
          </p:nvSpPr>
          <p:spPr>
            <a:xfrm>
              <a:off x="9409772" y="2076569"/>
              <a:ext cx="2547057" cy="277059"/>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493" b="1" u="sng" dirty="0">
                  <a:solidFill>
                    <a:srgbClr val="000000"/>
                  </a:solidFill>
                  <a:latin typeface="Calibri"/>
                  <a:cs typeface="Calibri"/>
                </a:rPr>
                <a:t>Risk Challenge Methods</a:t>
              </a:r>
            </a:p>
          </p:txBody>
        </p:sp>
        <p:grpSp>
          <p:nvGrpSpPr>
            <p:cNvPr id="133" name="组合 1">
              <a:extLst>
                <a:ext uri="{FF2B5EF4-FFF2-40B4-BE49-F238E27FC236}">
                  <a16:creationId xmlns:a16="http://schemas.microsoft.com/office/drawing/2014/main" id="{C1D68A9B-52F4-EF4A-9E6F-0EEBB76EF66D}"/>
                </a:ext>
              </a:extLst>
            </p:cNvPr>
            <p:cNvGrpSpPr/>
            <p:nvPr/>
          </p:nvGrpSpPr>
          <p:grpSpPr>
            <a:xfrm>
              <a:off x="9323732" y="2289588"/>
              <a:ext cx="2342456" cy="1612923"/>
              <a:chOff x="9323732" y="2289588"/>
              <a:chExt cx="2342456" cy="1612923"/>
            </a:xfrm>
          </p:grpSpPr>
          <p:sp>
            <p:nvSpPr>
              <p:cNvPr id="134" name="文本框 143">
                <a:extLst>
                  <a:ext uri="{FF2B5EF4-FFF2-40B4-BE49-F238E27FC236}">
                    <a16:creationId xmlns:a16="http://schemas.microsoft.com/office/drawing/2014/main" id="{6BA9B931-E3F6-FF4C-8C2A-E4B5053864A5}"/>
                  </a:ext>
                </a:extLst>
              </p:cNvPr>
              <p:cNvSpPr txBox="1"/>
              <p:nvPr/>
            </p:nvSpPr>
            <p:spPr>
              <a:xfrm>
                <a:off x="9637277" y="3264117"/>
                <a:ext cx="156545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sym typeface="Helvetica Neue"/>
                  </a:rPr>
                  <a:t>Who you are</a:t>
                </a:r>
                <a:endParaRPr lang="zh-CN" altLang="en-US" sz="1600" b="1" dirty="0">
                  <a:solidFill>
                    <a:srgbClr val="FFC000"/>
                  </a:solidFill>
                  <a:uFillTx/>
                  <a:latin typeface="Calibri"/>
                  <a:cs typeface="Calibri"/>
                  <a:sym typeface="Helvetica Neue"/>
                </a:endParaRPr>
              </a:p>
            </p:txBody>
          </p:sp>
          <p:sp>
            <p:nvSpPr>
              <p:cNvPr id="135" name="矩形 77">
                <a:extLst>
                  <a:ext uri="{FF2B5EF4-FFF2-40B4-BE49-F238E27FC236}">
                    <a16:creationId xmlns:a16="http://schemas.microsoft.com/office/drawing/2014/main" id="{FC20540F-57FE-3245-B089-D482F286AB66}"/>
                  </a:ext>
                </a:extLst>
              </p:cNvPr>
              <p:cNvSpPr/>
              <p:nvPr/>
            </p:nvSpPr>
            <p:spPr>
              <a:xfrm>
                <a:off x="9411825" y="2614487"/>
                <a:ext cx="2153913" cy="729360"/>
              </a:xfrm>
              <a:prstGeom prst="rect">
                <a:avLst/>
              </a:prstGeom>
              <a:solidFill>
                <a:srgbClr val="00BFC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marL="159955" indent="-159955">
                  <a:buFont typeface="Arial" panose="020B0604020202020204" pitchFamily="34" charset="0"/>
                  <a:buChar char="•"/>
                </a:pPr>
                <a:r>
                  <a:rPr lang="en-US" altLang="zh-CN" sz="1100" b="1" u="sng" dirty="0">
                    <a:solidFill>
                      <a:srgbClr val="FFFFFF"/>
                    </a:solidFill>
                    <a:latin typeface="Calibri"/>
                    <a:cs typeface="Calibri"/>
                  </a:rPr>
                  <a:t>SMS OTP</a:t>
                </a:r>
              </a:p>
              <a:p>
                <a:pPr marL="159955" indent="-159955">
                  <a:buFont typeface="Arial" panose="020B0604020202020204" pitchFamily="34" charset="0"/>
                  <a:buChar char="•"/>
                </a:pPr>
                <a:r>
                  <a:rPr lang="en-US" altLang="zh-CN" sz="1100" b="1" u="sng" dirty="0">
                    <a:solidFill>
                      <a:srgbClr val="FFFFFF"/>
                    </a:solidFill>
                    <a:latin typeface="Calibri"/>
                    <a:cs typeface="Calibri"/>
                  </a:rPr>
                  <a:t>Payment PIN</a:t>
                </a:r>
              </a:p>
              <a:p>
                <a:pPr marL="159955" indent="-159955">
                  <a:buFont typeface="Arial" panose="020B0604020202020204" pitchFamily="34" charset="0"/>
                  <a:buChar char="•"/>
                </a:pPr>
                <a:r>
                  <a:rPr lang="en-US" altLang="zh-CN" sz="1100" b="1" u="sng" dirty="0">
                    <a:solidFill>
                      <a:srgbClr val="FFFFFF"/>
                    </a:solidFill>
                    <a:latin typeface="Calibri"/>
                    <a:cs typeface="Calibri"/>
                  </a:rPr>
                  <a:t>Knowledge based question</a:t>
                </a:r>
              </a:p>
              <a:p>
                <a:pPr marL="159955" indent="-159955">
                  <a:buFont typeface="Arial" panose="020B0604020202020204" pitchFamily="34" charset="0"/>
                  <a:buChar char="•"/>
                </a:pPr>
                <a:r>
                  <a:rPr lang="en-US" altLang="zh-CN" sz="1100" b="1" u="sng" dirty="0">
                    <a:solidFill>
                      <a:srgbClr val="FFFFFF"/>
                    </a:solidFill>
                    <a:latin typeface="Calibri"/>
                    <a:cs typeface="Calibri"/>
                  </a:rPr>
                  <a:t>3DSs</a:t>
                </a:r>
                <a:r>
                  <a:rPr lang="zh-CN" altLang="en-US" sz="1100" b="1" u="sng" dirty="0">
                    <a:solidFill>
                      <a:srgbClr val="FFFFFF"/>
                    </a:solidFill>
                    <a:latin typeface="Calibri"/>
                    <a:cs typeface="Calibri"/>
                  </a:rPr>
                  <a:t> </a:t>
                </a:r>
                <a:r>
                  <a:rPr lang="en-US" altLang="zh-CN" sz="1100" b="1" u="sng" dirty="0">
                    <a:solidFill>
                      <a:srgbClr val="FFFFFF"/>
                    </a:solidFill>
                    <a:latin typeface="Calibri"/>
                    <a:cs typeface="Calibri"/>
                  </a:rPr>
                  <a:t>Verification</a:t>
                </a:r>
                <a:endParaRPr lang="zh-CN" altLang="en-US" sz="1100" b="1" u="sng" dirty="0">
                  <a:solidFill>
                    <a:srgbClr val="FFFFFF"/>
                  </a:solidFill>
                  <a:latin typeface="Calibri"/>
                  <a:cs typeface="Calibri"/>
                </a:endParaRPr>
              </a:p>
            </p:txBody>
          </p:sp>
          <p:sp>
            <p:nvSpPr>
              <p:cNvPr id="136" name="文本框 147">
                <a:extLst>
                  <a:ext uri="{FF2B5EF4-FFF2-40B4-BE49-F238E27FC236}">
                    <a16:creationId xmlns:a16="http://schemas.microsoft.com/office/drawing/2014/main" id="{C11B37EE-E49B-CE4B-BFA5-5103B82FD0E9}"/>
                  </a:ext>
                </a:extLst>
              </p:cNvPr>
              <p:cNvSpPr txBox="1"/>
              <p:nvPr/>
            </p:nvSpPr>
            <p:spPr>
              <a:xfrm>
                <a:off x="9545450" y="2289588"/>
                <a:ext cx="188057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sym typeface="Helvetica Neue"/>
                  </a:rPr>
                  <a:t>What you know</a:t>
                </a:r>
                <a:endParaRPr lang="zh-CN" altLang="en-US" sz="1600" b="1" dirty="0">
                  <a:solidFill>
                    <a:srgbClr val="FFC000"/>
                  </a:solidFill>
                  <a:uFillTx/>
                  <a:latin typeface="Calibri"/>
                  <a:cs typeface="Calibri"/>
                  <a:sym typeface="Helvetica Neue"/>
                </a:endParaRPr>
              </a:p>
            </p:txBody>
          </p:sp>
          <p:sp>
            <p:nvSpPr>
              <p:cNvPr id="137" name="矩形 90">
                <a:extLst>
                  <a:ext uri="{FF2B5EF4-FFF2-40B4-BE49-F238E27FC236}">
                    <a16:creationId xmlns:a16="http://schemas.microsoft.com/office/drawing/2014/main" id="{288672A6-058A-7242-9673-056F6287D93F}"/>
                  </a:ext>
                </a:extLst>
              </p:cNvPr>
              <p:cNvSpPr/>
              <p:nvPr/>
            </p:nvSpPr>
            <p:spPr>
              <a:xfrm>
                <a:off x="9411824" y="3576709"/>
                <a:ext cx="2153829" cy="271812"/>
              </a:xfrm>
              <a:prstGeom prst="rect">
                <a:avLst/>
              </a:prstGeom>
              <a:solidFill>
                <a:srgbClr val="00BFC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marL="159955" indent="-159955">
                  <a:buFont typeface="Arial" panose="020B0604020202020204" pitchFamily="34" charset="0"/>
                  <a:buChar char="•"/>
                </a:pPr>
                <a:r>
                  <a:rPr lang="en-US" altLang="zh-CN" sz="1120" b="1" u="sng" dirty="0">
                    <a:solidFill>
                      <a:srgbClr val="FFFFFF"/>
                    </a:solidFill>
                    <a:latin typeface="Calibri"/>
                    <a:cs typeface="Calibri"/>
                  </a:rPr>
                  <a:t>Biometrics (Facial scan)</a:t>
                </a:r>
              </a:p>
            </p:txBody>
          </p:sp>
          <p:sp>
            <p:nvSpPr>
              <p:cNvPr id="138" name="Rectangle 85">
                <a:extLst>
                  <a:ext uri="{FF2B5EF4-FFF2-40B4-BE49-F238E27FC236}">
                    <a16:creationId xmlns:a16="http://schemas.microsoft.com/office/drawing/2014/main" id="{DD00D1B7-8DCB-9B4D-ADD8-9336041F2C7A}"/>
                  </a:ext>
                </a:extLst>
              </p:cNvPr>
              <p:cNvSpPr/>
              <p:nvPr/>
            </p:nvSpPr>
            <p:spPr>
              <a:xfrm>
                <a:off x="9323732" y="2353628"/>
                <a:ext cx="2342456" cy="154888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pPr defTabSz="853090"/>
                <a:endParaRPr lang="en-US" altLang="zh-CN" sz="1306" dirty="0">
                  <a:solidFill>
                    <a:srgbClr val="051640"/>
                  </a:solidFill>
                  <a:latin typeface="Calibri"/>
                  <a:cs typeface="Calibri"/>
                </a:endParaRPr>
              </a:p>
              <a:p>
                <a:pPr defTabSz="853090"/>
                <a:endParaRPr lang="en-US" altLang="zh-CN" sz="1306" dirty="0">
                  <a:solidFill>
                    <a:srgbClr val="051640"/>
                  </a:solidFill>
                  <a:latin typeface="Calibri"/>
                  <a:cs typeface="Calibri"/>
                </a:endParaRPr>
              </a:p>
            </p:txBody>
          </p:sp>
        </p:grpSp>
      </p:grpSp>
      <p:sp>
        <p:nvSpPr>
          <p:cNvPr id="139" name="Right Arrow 88">
            <a:extLst>
              <a:ext uri="{FF2B5EF4-FFF2-40B4-BE49-F238E27FC236}">
                <a16:creationId xmlns:a16="http://schemas.microsoft.com/office/drawing/2014/main" id="{FF257C44-0533-B64C-B7E8-0F56BD0A1A9F}"/>
              </a:ext>
            </a:extLst>
          </p:cNvPr>
          <p:cNvSpPr/>
          <p:nvPr/>
        </p:nvSpPr>
        <p:spPr>
          <a:xfrm>
            <a:off x="3260350" y="2727038"/>
            <a:ext cx="955812" cy="650469"/>
          </a:xfrm>
          <a:prstGeom prst="rightArrow">
            <a:avLst>
              <a:gd name="adj1" fmla="val 50000"/>
              <a:gd name="adj2" fmla="val 37497"/>
            </a:avLst>
          </a:prstGeom>
          <a:solidFill>
            <a:srgbClr val="45C1A5">
              <a:alpha val="93000"/>
            </a:srgbClr>
          </a:solidFill>
          <a:ln w="3175" cap="flat" cmpd="sng" algn="ctr">
            <a:noFill/>
            <a:prstDash val="solid"/>
          </a:ln>
          <a:effectLst/>
        </p:spPr>
        <p:txBody>
          <a:bodyPr rtlCol="0" anchor="ctr"/>
          <a:lstStyle/>
          <a:p>
            <a:pPr algn="ctr">
              <a:defRPr/>
            </a:pPr>
            <a:r>
              <a:rPr lang="en-US" altLang="zh-CN" sz="1100" b="1" dirty="0">
                <a:latin typeface="Calibri"/>
                <a:ea typeface="宋体" panose="02010600030101010101" pitchFamily="2" charset="-122"/>
                <a:cs typeface="Calibri"/>
              </a:rPr>
              <a:t>integration</a:t>
            </a:r>
          </a:p>
        </p:txBody>
      </p:sp>
      <p:sp>
        <p:nvSpPr>
          <p:cNvPr id="140" name="矩形 92">
            <a:extLst>
              <a:ext uri="{FF2B5EF4-FFF2-40B4-BE49-F238E27FC236}">
                <a16:creationId xmlns:a16="http://schemas.microsoft.com/office/drawing/2014/main" id="{8D3E3D17-048E-6E41-939E-6514DF62F8F4}"/>
              </a:ext>
            </a:extLst>
          </p:cNvPr>
          <p:cNvSpPr/>
          <p:nvPr/>
        </p:nvSpPr>
        <p:spPr>
          <a:xfrm>
            <a:off x="828084" y="2110800"/>
            <a:ext cx="1061617" cy="1013867"/>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a:cs typeface="Calibri"/>
              </a:rPr>
              <a:t>Account Settings</a:t>
            </a:r>
          </a:p>
          <a:p>
            <a:pPr algn="ctr"/>
            <a:r>
              <a:rPr lang="en-US" altLang="zh-CN" sz="1306" b="1" dirty="0">
                <a:solidFill>
                  <a:srgbClr val="FFFFFF"/>
                </a:solidFill>
                <a:latin typeface="Calibri"/>
                <a:cs typeface="Calibri"/>
              </a:rPr>
              <a:t>Scenarios</a:t>
            </a:r>
            <a:endParaRPr lang="zh-CN" altLang="en-US" sz="1306" b="1" dirty="0">
              <a:solidFill>
                <a:srgbClr val="FFFFFF"/>
              </a:solidFill>
              <a:latin typeface="Calibri"/>
              <a:cs typeface="Calibri"/>
            </a:endParaRPr>
          </a:p>
        </p:txBody>
      </p:sp>
      <p:sp>
        <p:nvSpPr>
          <p:cNvPr id="141" name="矩形 94">
            <a:extLst>
              <a:ext uri="{FF2B5EF4-FFF2-40B4-BE49-F238E27FC236}">
                <a16:creationId xmlns:a16="http://schemas.microsoft.com/office/drawing/2014/main" id="{34872487-D0FE-B54E-A621-64808F22B2B5}"/>
              </a:ext>
            </a:extLst>
          </p:cNvPr>
          <p:cNvSpPr/>
          <p:nvPr/>
        </p:nvSpPr>
        <p:spPr>
          <a:xfrm>
            <a:off x="828084" y="3346588"/>
            <a:ext cx="1061617" cy="2426661"/>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a:cs typeface="Calibri"/>
              </a:rPr>
              <a:t>Transaction Scenarios</a:t>
            </a:r>
            <a:endParaRPr lang="zh-CN" altLang="en-US" sz="1306" b="1" dirty="0">
              <a:solidFill>
                <a:srgbClr val="FFFFFF"/>
              </a:solidFill>
              <a:latin typeface="Calibri"/>
              <a:cs typeface="Calibri"/>
            </a:endParaRPr>
          </a:p>
        </p:txBody>
      </p:sp>
      <p:sp>
        <p:nvSpPr>
          <p:cNvPr id="142" name="矩形 95">
            <a:extLst>
              <a:ext uri="{FF2B5EF4-FFF2-40B4-BE49-F238E27FC236}">
                <a16:creationId xmlns:a16="http://schemas.microsoft.com/office/drawing/2014/main" id="{2DA207A4-6B11-9248-92D2-311D6C0C8728}"/>
              </a:ext>
            </a:extLst>
          </p:cNvPr>
          <p:cNvSpPr/>
          <p:nvPr/>
        </p:nvSpPr>
        <p:spPr>
          <a:xfrm>
            <a:off x="1968103" y="2118692"/>
            <a:ext cx="1338725" cy="264803"/>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Registration</a:t>
            </a:r>
            <a:endParaRPr lang="zh-CN" altLang="en-US" sz="1120" dirty="0">
              <a:solidFill>
                <a:srgbClr val="FFFFFF"/>
              </a:solidFill>
              <a:latin typeface="Calibri"/>
              <a:cs typeface="Calibri"/>
            </a:endParaRPr>
          </a:p>
        </p:txBody>
      </p:sp>
      <p:sp>
        <p:nvSpPr>
          <p:cNvPr id="143" name="矩形 96">
            <a:extLst>
              <a:ext uri="{FF2B5EF4-FFF2-40B4-BE49-F238E27FC236}">
                <a16:creationId xmlns:a16="http://schemas.microsoft.com/office/drawing/2014/main" id="{EE4AC5A7-9473-1747-AE60-AC5E441E4DA1}"/>
              </a:ext>
            </a:extLst>
          </p:cNvPr>
          <p:cNvSpPr/>
          <p:nvPr/>
        </p:nvSpPr>
        <p:spPr>
          <a:xfrm>
            <a:off x="1958931" y="2447366"/>
            <a:ext cx="1347897" cy="237015"/>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Login</a:t>
            </a:r>
            <a:endParaRPr lang="zh-CN" altLang="en-US" sz="1120" dirty="0">
              <a:solidFill>
                <a:srgbClr val="FFFFFF"/>
              </a:solidFill>
              <a:latin typeface="Calibri"/>
              <a:cs typeface="Calibri"/>
            </a:endParaRPr>
          </a:p>
        </p:txBody>
      </p:sp>
      <p:sp>
        <p:nvSpPr>
          <p:cNvPr id="144" name="矩形 97">
            <a:extLst>
              <a:ext uri="{FF2B5EF4-FFF2-40B4-BE49-F238E27FC236}">
                <a16:creationId xmlns:a16="http://schemas.microsoft.com/office/drawing/2014/main" id="{1C4AE981-86D8-C74A-B113-6D59B681407C}"/>
              </a:ext>
            </a:extLst>
          </p:cNvPr>
          <p:cNvSpPr/>
          <p:nvPr/>
        </p:nvSpPr>
        <p:spPr>
          <a:xfrm>
            <a:off x="1981445" y="3647455"/>
            <a:ext cx="1357012" cy="360011"/>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Bank</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account</a:t>
            </a:r>
          </a:p>
          <a:p>
            <a:pPr algn="ctr" defTabSz="853090" hangingPunct="1"/>
            <a:r>
              <a:rPr lang="en-US" altLang="zh-CN" sz="1120" dirty="0">
                <a:solidFill>
                  <a:srgbClr val="FFFFFF"/>
                </a:solidFill>
                <a:latin typeface="Calibri"/>
                <a:cs typeface="Calibri"/>
              </a:rPr>
              <a:t>cash-in</a:t>
            </a:r>
            <a:endParaRPr lang="zh-CN" altLang="en-US" sz="1120" dirty="0">
              <a:solidFill>
                <a:srgbClr val="FFFFFF"/>
              </a:solidFill>
              <a:latin typeface="Calibri"/>
              <a:cs typeface="Calibri"/>
            </a:endParaRPr>
          </a:p>
        </p:txBody>
      </p:sp>
      <p:sp>
        <p:nvSpPr>
          <p:cNvPr id="145" name="Isosceles Triangle 16">
            <a:extLst>
              <a:ext uri="{FF2B5EF4-FFF2-40B4-BE49-F238E27FC236}">
                <a16:creationId xmlns:a16="http://schemas.microsoft.com/office/drawing/2014/main" id="{ED69114D-CA23-5040-8C43-A85DB12C5246}"/>
              </a:ext>
            </a:extLst>
          </p:cNvPr>
          <p:cNvSpPr/>
          <p:nvPr/>
        </p:nvSpPr>
        <p:spPr>
          <a:xfrm rot="10800000">
            <a:off x="823773" y="3183896"/>
            <a:ext cx="1061617" cy="900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a:cs typeface="Calibri"/>
            </a:endParaRPr>
          </a:p>
        </p:txBody>
      </p:sp>
      <p:sp>
        <p:nvSpPr>
          <p:cNvPr id="146" name="矩形 105">
            <a:extLst>
              <a:ext uri="{FF2B5EF4-FFF2-40B4-BE49-F238E27FC236}">
                <a16:creationId xmlns:a16="http://schemas.microsoft.com/office/drawing/2014/main" id="{F18BAB4A-43A0-DD47-A954-DB45F056F50C}"/>
              </a:ext>
            </a:extLst>
          </p:cNvPr>
          <p:cNvSpPr/>
          <p:nvPr/>
        </p:nvSpPr>
        <p:spPr>
          <a:xfrm>
            <a:off x="1981445" y="3344864"/>
            <a:ext cx="1357012" cy="275869"/>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Bank</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card</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cash-in</a:t>
            </a:r>
            <a:endParaRPr lang="zh-CN" altLang="en-US" sz="1120" dirty="0">
              <a:solidFill>
                <a:srgbClr val="FFFFFF"/>
              </a:solidFill>
              <a:latin typeface="Calibri"/>
              <a:cs typeface="Calibri"/>
            </a:endParaRPr>
          </a:p>
        </p:txBody>
      </p:sp>
      <p:sp>
        <p:nvSpPr>
          <p:cNvPr id="147" name="矩形 106">
            <a:extLst>
              <a:ext uri="{FF2B5EF4-FFF2-40B4-BE49-F238E27FC236}">
                <a16:creationId xmlns:a16="http://schemas.microsoft.com/office/drawing/2014/main" id="{566DE586-5F2A-F74A-9791-2DC82E13285E}"/>
              </a:ext>
            </a:extLst>
          </p:cNvPr>
          <p:cNvSpPr/>
          <p:nvPr/>
        </p:nvSpPr>
        <p:spPr>
          <a:xfrm>
            <a:off x="1974647" y="4035636"/>
            <a:ext cx="1373896" cy="266060"/>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OTC</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cash-in</a:t>
            </a:r>
            <a:endParaRPr lang="zh-CN" altLang="en-US" sz="1120" dirty="0">
              <a:solidFill>
                <a:srgbClr val="FFFFFF"/>
              </a:solidFill>
              <a:latin typeface="Calibri"/>
              <a:cs typeface="Calibri"/>
            </a:endParaRPr>
          </a:p>
        </p:txBody>
      </p:sp>
      <p:sp>
        <p:nvSpPr>
          <p:cNvPr id="148" name="TextBox 98">
            <a:extLst>
              <a:ext uri="{FF2B5EF4-FFF2-40B4-BE49-F238E27FC236}">
                <a16:creationId xmlns:a16="http://schemas.microsoft.com/office/drawing/2014/main" id="{3770B990-48AB-6A43-AE1C-5B7E914B5B09}"/>
              </a:ext>
            </a:extLst>
          </p:cNvPr>
          <p:cNvSpPr txBox="1"/>
          <p:nvPr/>
        </p:nvSpPr>
        <p:spPr>
          <a:xfrm>
            <a:off x="2096495" y="2912063"/>
            <a:ext cx="1141308" cy="3508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853090" hangingPunct="1"/>
            <a:r>
              <a:rPr lang="en-US" altLang="zh-CN" sz="1680" dirty="0">
                <a:solidFill>
                  <a:srgbClr val="009EE7"/>
                </a:solidFill>
                <a:latin typeface="Calibri"/>
                <a:ea typeface="宋体" panose="02010600030101010101" pitchFamily="2" charset="-122"/>
                <a:cs typeface="Calibri"/>
              </a:rPr>
              <a:t>…</a:t>
            </a:r>
            <a:endParaRPr lang="zh-CN" altLang="en-US" sz="1680" dirty="0">
              <a:solidFill>
                <a:srgbClr val="009EE7"/>
              </a:solidFill>
              <a:latin typeface="Calibri"/>
              <a:ea typeface="宋体" panose="02010600030101010101" pitchFamily="2" charset="-122"/>
              <a:cs typeface="Calibri"/>
            </a:endParaRPr>
          </a:p>
        </p:txBody>
      </p:sp>
      <p:sp>
        <p:nvSpPr>
          <p:cNvPr id="149" name="矩形 108">
            <a:extLst>
              <a:ext uri="{FF2B5EF4-FFF2-40B4-BE49-F238E27FC236}">
                <a16:creationId xmlns:a16="http://schemas.microsoft.com/office/drawing/2014/main" id="{6C7BCD5E-81E8-AF48-9FAC-7935C4C83A5E}"/>
              </a:ext>
            </a:extLst>
          </p:cNvPr>
          <p:cNvSpPr/>
          <p:nvPr/>
        </p:nvSpPr>
        <p:spPr>
          <a:xfrm>
            <a:off x="1987621" y="4333742"/>
            <a:ext cx="1360923" cy="20561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Send Money (P2P)</a:t>
            </a:r>
            <a:endParaRPr lang="zh-CN" altLang="en-US" sz="1120" dirty="0">
              <a:solidFill>
                <a:srgbClr val="FFFFFF"/>
              </a:solidFill>
              <a:latin typeface="Calibri"/>
              <a:cs typeface="Calibri"/>
            </a:endParaRPr>
          </a:p>
        </p:txBody>
      </p:sp>
      <p:sp>
        <p:nvSpPr>
          <p:cNvPr id="150" name="矩形 109">
            <a:extLst>
              <a:ext uri="{FF2B5EF4-FFF2-40B4-BE49-F238E27FC236}">
                <a16:creationId xmlns:a16="http://schemas.microsoft.com/office/drawing/2014/main" id="{C8E2CCF9-EB81-DD45-A953-6F567D30433F}"/>
              </a:ext>
            </a:extLst>
          </p:cNvPr>
          <p:cNvSpPr/>
          <p:nvPr/>
        </p:nvSpPr>
        <p:spPr>
          <a:xfrm>
            <a:off x="1969159" y="2749958"/>
            <a:ext cx="1347897" cy="237015"/>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Change PIN</a:t>
            </a:r>
            <a:endParaRPr lang="zh-CN" altLang="en-US" sz="1120" dirty="0">
              <a:solidFill>
                <a:srgbClr val="FFFFFF"/>
              </a:solidFill>
              <a:latin typeface="Calibri"/>
              <a:cs typeface="Calibri"/>
            </a:endParaRPr>
          </a:p>
        </p:txBody>
      </p:sp>
      <p:sp>
        <p:nvSpPr>
          <p:cNvPr id="151" name="矩形 110">
            <a:extLst>
              <a:ext uri="{FF2B5EF4-FFF2-40B4-BE49-F238E27FC236}">
                <a16:creationId xmlns:a16="http://schemas.microsoft.com/office/drawing/2014/main" id="{330DC516-5647-4B4E-94DB-0E7E91974A8B}"/>
              </a:ext>
            </a:extLst>
          </p:cNvPr>
          <p:cNvSpPr/>
          <p:nvPr/>
        </p:nvSpPr>
        <p:spPr>
          <a:xfrm>
            <a:off x="1974648" y="4584483"/>
            <a:ext cx="1360923" cy="195207"/>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a:r>
              <a:rPr lang="en-US" altLang="zh-CN" sz="1120" dirty="0">
                <a:solidFill>
                  <a:srgbClr val="FFFFFF"/>
                </a:solidFill>
                <a:latin typeface="Calibri"/>
                <a:cs typeface="Calibri"/>
              </a:rPr>
              <a:t>Bill Payment</a:t>
            </a:r>
            <a:endParaRPr lang="zh-CN" altLang="en-US" sz="1120" dirty="0">
              <a:solidFill>
                <a:srgbClr val="FFFFFF"/>
              </a:solidFill>
              <a:latin typeface="Calibri"/>
              <a:cs typeface="Calibri"/>
            </a:endParaRPr>
          </a:p>
        </p:txBody>
      </p:sp>
      <p:sp>
        <p:nvSpPr>
          <p:cNvPr id="152" name="矩形 111">
            <a:extLst>
              <a:ext uri="{FF2B5EF4-FFF2-40B4-BE49-F238E27FC236}">
                <a16:creationId xmlns:a16="http://schemas.microsoft.com/office/drawing/2014/main" id="{2AFF7D49-F308-9145-8ED0-BC29FB5C2984}"/>
              </a:ext>
            </a:extLst>
          </p:cNvPr>
          <p:cNvSpPr/>
          <p:nvPr/>
        </p:nvSpPr>
        <p:spPr>
          <a:xfrm>
            <a:off x="1971390" y="4815082"/>
            <a:ext cx="1360923" cy="200482"/>
          </a:xfrm>
          <a:prstGeom prst="rect">
            <a:avLst/>
          </a:prstGeom>
          <a:solidFill>
            <a:srgbClr val="38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b="1" dirty="0">
                <a:solidFill>
                  <a:schemeClr val="bg1"/>
                </a:solidFill>
                <a:latin typeface="Calibri"/>
                <a:cs typeface="Calibri"/>
              </a:rPr>
              <a:t>Mobile</a:t>
            </a:r>
            <a:r>
              <a:rPr lang="zh-CN" altLang="en-US" sz="1120" b="1" dirty="0">
                <a:solidFill>
                  <a:schemeClr val="bg1"/>
                </a:solidFill>
                <a:latin typeface="Calibri"/>
                <a:cs typeface="Calibri"/>
              </a:rPr>
              <a:t> </a:t>
            </a:r>
            <a:r>
              <a:rPr lang="en-US" altLang="zh-CN" sz="1120" b="1" dirty="0" err="1">
                <a:solidFill>
                  <a:schemeClr val="bg1"/>
                </a:solidFill>
                <a:latin typeface="Calibri"/>
                <a:cs typeface="Calibri"/>
              </a:rPr>
              <a:t>Topup</a:t>
            </a:r>
            <a:endParaRPr lang="zh-CN" altLang="en-US" sz="1120" b="1" dirty="0">
              <a:solidFill>
                <a:schemeClr val="bg1"/>
              </a:solidFill>
              <a:latin typeface="Calibri"/>
              <a:cs typeface="Calibri"/>
            </a:endParaRPr>
          </a:p>
        </p:txBody>
      </p:sp>
      <p:sp>
        <p:nvSpPr>
          <p:cNvPr id="153" name="矩形 112">
            <a:extLst>
              <a:ext uri="{FF2B5EF4-FFF2-40B4-BE49-F238E27FC236}">
                <a16:creationId xmlns:a16="http://schemas.microsoft.com/office/drawing/2014/main" id="{54319F5C-7BF9-E540-8FCA-6AC02F8A77EC}"/>
              </a:ext>
            </a:extLst>
          </p:cNvPr>
          <p:cNvSpPr/>
          <p:nvPr/>
        </p:nvSpPr>
        <p:spPr>
          <a:xfrm>
            <a:off x="1968103" y="5060734"/>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Book Movie</a:t>
            </a:r>
            <a:endParaRPr lang="zh-CN" altLang="en-US" sz="1120" dirty="0">
              <a:solidFill>
                <a:srgbClr val="FFFFFF"/>
              </a:solidFill>
              <a:latin typeface="Calibri"/>
              <a:cs typeface="Calibri"/>
            </a:endParaRPr>
          </a:p>
        </p:txBody>
      </p:sp>
      <p:sp>
        <p:nvSpPr>
          <p:cNvPr id="154" name="矩形 113">
            <a:extLst>
              <a:ext uri="{FF2B5EF4-FFF2-40B4-BE49-F238E27FC236}">
                <a16:creationId xmlns:a16="http://schemas.microsoft.com/office/drawing/2014/main" id="{35AB557A-A2AF-F241-A9E2-FE4713D756FA}"/>
              </a:ext>
            </a:extLst>
          </p:cNvPr>
          <p:cNvSpPr/>
          <p:nvPr/>
        </p:nvSpPr>
        <p:spPr>
          <a:xfrm>
            <a:off x="1955737" y="5323185"/>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QR Code Payment</a:t>
            </a:r>
            <a:endParaRPr lang="zh-CN" altLang="en-US" sz="1120" dirty="0">
              <a:solidFill>
                <a:srgbClr val="FFFFFF"/>
              </a:solidFill>
              <a:latin typeface="Calibri"/>
              <a:cs typeface="Calibri"/>
            </a:endParaRPr>
          </a:p>
        </p:txBody>
      </p:sp>
      <p:sp>
        <p:nvSpPr>
          <p:cNvPr id="155" name="矩形 114">
            <a:extLst>
              <a:ext uri="{FF2B5EF4-FFF2-40B4-BE49-F238E27FC236}">
                <a16:creationId xmlns:a16="http://schemas.microsoft.com/office/drawing/2014/main" id="{C6A1EAFE-28C9-7A4F-BB48-04EB31B6F8BC}"/>
              </a:ext>
            </a:extLst>
          </p:cNvPr>
          <p:cNvSpPr/>
          <p:nvPr/>
        </p:nvSpPr>
        <p:spPr>
          <a:xfrm>
            <a:off x="1955736" y="5577144"/>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Refund</a:t>
            </a:r>
            <a:endParaRPr lang="zh-CN" altLang="en-US" sz="1120" dirty="0">
              <a:solidFill>
                <a:srgbClr val="FFFFFF"/>
              </a:solidFill>
              <a:latin typeface="Calibri"/>
              <a:cs typeface="Calibri"/>
            </a:endParaRPr>
          </a:p>
        </p:txBody>
      </p:sp>
      <p:sp>
        <p:nvSpPr>
          <p:cNvPr id="156" name="矩形 115">
            <a:extLst>
              <a:ext uri="{FF2B5EF4-FFF2-40B4-BE49-F238E27FC236}">
                <a16:creationId xmlns:a16="http://schemas.microsoft.com/office/drawing/2014/main" id="{BEDA288A-F421-3741-A595-BD07A028429A}"/>
              </a:ext>
            </a:extLst>
          </p:cNvPr>
          <p:cNvSpPr/>
          <p:nvPr/>
        </p:nvSpPr>
        <p:spPr>
          <a:xfrm>
            <a:off x="789532" y="5999231"/>
            <a:ext cx="1061617" cy="561042"/>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a:cs typeface="Calibri"/>
              </a:rPr>
              <a:t>Promotion</a:t>
            </a:r>
            <a:r>
              <a:rPr lang="zh-CN" altLang="en-US" sz="1306" b="1" dirty="0">
                <a:solidFill>
                  <a:srgbClr val="FFFFFF"/>
                </a:solidFill>
                <a:latin typeface="Calibri"/>
                <a:cs typeface="Calibri"/>
              </a:rPr>
              <a:t> </a:t>
            </a:r>
            <a:r>
              <a:rPr lang="en-US" altLang="zh-CN" sz="1306" b="1" dirty="0">
                <a:solidFill>
                  <a:srgbClr val="FFFFFF"/>
                </a:solidFill>
                <a:latin typeface="Calibri"/>
                <a:cs typeface="Calibri"/>
              </a:rPr>
              <a:t>Scenarios</a:t>
            </a:r>
            <a:endParaRPr lang="zh-CN" altLang="en-US" sz="1306" b="1" dirty="0">
              <a:solidFill>
                <a:srgbClr val="FFFFFF"/>
              </a:solidFill>
              <a:latin typeface="Calibri"/>
              <a:cs typeface="Calibri"/>
            </a:endParaRPr>
          </a:p>
        </p:txBody>
      </p:sp>
      <p:sp>
        <p:nvSpPr>
          <p:cNvPr id="157" name="Isosceles Triangle 16">
            <a:extLst>
              <a:ext uri="{FF2B5EF4-FFF2-40B4-BE49-F238E27FC236}">
                <a16:creationId xmlns:a16="http://schemas.microsoft.com/office/drawing/2014/main" id="{AAA70093-08A4-A94B-9BAD-0CF818EDED9B}"/>
              </a:ext>
            </a:extLst>
          </p:cNvPr>
          <p:cNvSpPr/>
          <p:nvPr/>
        </p:nvSpPr>
        <p:spPr>
          <a:xfrm rot="10800000">
            <a:off x="808035" y="5837209"/>
            <a:ext cx="1061617" cy="900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a:cs typeface="Calibri"/>
            </a:endParaRPr>
          </a:p>
        </p:txBody>
      </p:sp>
      <p:sp>
        <p:nvSpPr>
          <p:cNvPr id="158" name="矩形 117">
            <a:extLst>
              <a:ext uri="{FF2B5EF4-FFF2-40B4-BE49-F238E27FC236}">
                <a16:creationId xmlns:a16="http://schemas.microsoft.com/office/drawing/2014/main" id="{5AF89BDE-DBAD-5644-A42C-75287739A545}"/>
              </a:ext>
            </a:extLst>
          </p:cNvPr>
          <p:cNvSpPr/>
          <p:nvPr/>
        </p:nvSpPr>
        <p:spPr>
          <a:xfrm>
            <a:off x="1941660" y="5999231"/>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Payment</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cash</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back</a:t>
            </a:r>
            <a:endParaRPr lang="zh-CN" altLang="en-US" sz="1120" dirty="0">
              <a:solidFill>
                <a:srgbClr val="FFFFFF"/>
              </a:solidFill>
              <a:latin typeface="Calibri"/>
              <a:cs typeface="Calibri"/>
            </a:endParaRPr>
          </a:p>
        </p:txBody>
      </p:sp>
      <p:sp>
        <p:nvSpPr>
          <p:cNvPr id="159" name="矩形 118">
            <a:extLst>
              <a:ext uri="{FF2B5EF4-FFF2-40B4-BE49-F238E27FC236}">
                <a16:creationId xmlns:a16="http://schemas.microsoft.com/office/drawing/2014/main" id="{E8C87442-2ABC-AE40-8E36-5508DA487A17}"/>
              </a:ext>
            </a:extLst>
          </p:cNvPr>
          <p:cNvSpPr/>
          <p:nvPr/>
        </p:nvSpPr>
        <p:spPr>
          <a:xfrm>
            <a:off x="1941660" y="6215255"/>
            <a:ext cx="1360923" cy="360040"/>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a:cs typeface="Calibri"/>
              </a:rPr>
              <a:t>Registration</a:t>
            </a:r>
          </a:p>
          <a:p>
            <a:pPr algn="ctr" defTabSz="853090" hangingPunct="1"/>
            <a:r>
              <a:rPr lang="en-US" altLang="zh-CN" sz="1120" dirty="0">
                <a:solidFill>
                  <a:srgbClr val="FFFFFF"/>
                </a:solidFill>
                <a:latin typeface="Calibri"/>
                <a:cs typeface="Calibri"/>
              </a:rPr>
              <a:t>Cash</a:t>
            </a:r>
            <a:r>
              <a:rPr lang="zh-CN" altLang="en-US" sz="1120" dirty="0">
                <a:solidFill>
                  <a:srgbClr val="FFFFFF"/>
                </a:solidFill>
                <a:latin typeface="Calibri"/>
                <a:cs typeface="Calibri"/>
              </a:rPr>
              <a:t> </a:t>
            </a:r>
            <a:r>
              <a:rPr lang="en-US" altLang="zh-CN" sz="1120" dirty="0">
                <a:solidFill>
                  <a:srgbClr val="FFFFFF"/>
                </a:solidFill>
                <a:latin typeface="Calibri"/>
                <a:cs typeface="Calibri"/>
              </a:rPr>
              <a:t>back</a:t>
            </a:r>
            <a:endParaRPr lang="zh-CN" altLang="en-US" sz="1120" dirty="0">
              <a:solidFill>
                <a:srgbClr val="FFFFFF"/>
              </a:solidFill>
              <a:latin typeface="Calibri"/>
              <a:cs typeface="Calibri"/>
            </a:endParaRPr>
          </a:p>
        </p:txBody>
      </p:sp>
      <p:sp>
        <p:nvSpPr>
          <p:cNvPr id="160" name="TextBox 98">
            <a:extLst>
              <a:ext uri="{FF2B5EF4-FFF2-40B4-BE49-F238E27FC236}">
                <a16:creationId xmlns:a16="http://schemas.microsoft.com/office/drawing/2014/main" id="{1E5003C8-D17D-9644-B82D-16FCA28F4E84}"/>
              </a:ext>
            </a:extLst>
          </p:cNvPr>
          <p:cNvSpPr txBox="1"/>
          <p:nvPr/>
        </p:nvSpPr>
        <p:spPr>
          <a:xfrm>
            <a:off x="2085675" y="5639192"/>
            <a:ext cx="1141308" cy="3508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853090" hangingPunct="1"/>
            <a:r>
              <a:rPr lang="en-US" altLang="zh-CN" sz="1680" dirty="0">
                <a:solidFill>
                  <a:srgbClr val="009EE7"/>
                </a:solidFill>
                <a:latin typeface="Calibri"/>
                <a:ea typeface="宋体" panose="02010600030101010101" pitchFamily="2" charset="-122"/>
                <a:cs typeface="Calibri"/>
              </a:rPr>
              <a:t>…</a:t>
            </a:r>
            <a:endParaRPr lang="zh-CN" altLang="en-US" sz="1680" dirty="0">
              <a:solidFill>
                <a:srgbClr val="009EE7"/>
              </a:solidFill>
              <a:latin typeface="Calibri"/>
              <a:ea typeface="宋体" panose="02010600030101010101" pitchFamily="2" charset="-122"/>
              <a:cs typeface="Calibri"/>
            </a:endParaRPr>
          </a:p>
        </p:txBody>
      </p:sp>
      <p:pic>
        <p:nvPicPr>
          <p:cNvPr id="161" name="图片 120">
            <a:extLst>
              <a:ext uri="{FF2B5EF4-FFF2-40B4-BE49-F238E27FC236}">
                <a16:creationId xmlns:a16="http://schemas.microsoft.com/office/drawing/2014/main" id="{C4129A63-1F1B-8844-B34A-176839980A59}"/>
              </a:ext>
            </a:extLst>
          </p:cNvPr>
          <p:cNvPicPr>
            <a:picLocks noChangeAspect="1"/>
          </p:cNvPicPr>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72866" y="2780221"/>
            <a:ext cx="355485" cy="355485"/>
          </a:xfrm>
          <a:prstGeom prst="rect">
            <a:avLst/>
          </a:prstGeom>
        </p:spPr>
      </p:pic>
      <p:sp>
        <p:nvSpPr>
          <p:cNvPr id="162" name="文本框 8">
            <a:extLst>
              <a:ext uri="{FF2B5EF4-FFF2-40B4-BE49-F238E27FC236}">
                <a16:creationId xmlns:a16="http://schemas.microsoft.com/office/drawing/2014/main" id="{60187F76-4FA0-8046-91DF-EACEF5AC37B9}"/>
              </a:ext>
            </a:extLst>
          </p:cNvPr>
          <p:cNvSpPr txBox="1"/>
          <p:nvPr/>
        </p:nvSpPr>
        <p:spPr>
          <a:xfrm>
            <a:off x="11088386" y="3096451"/>
            <a:ext cx="854657" cy="25019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026" b="1" dirty="0">
                <a:solidFill>
                  <a:srgbClr val="C82506">
                    <a:lumMod val="60000"/>
                    <a:lumOff val="40000"/>
                  </a:srgbClr>
                </a:solidFill>
                <a:latin typeface="Calibri"/>
                <a:cs typeface="Calibri"/>
              </a:rPr>
              <a:t>Verification</a:t>
            </a:r>
            <a:endParaRPr kumimoji="1" lang="zh-CN" altLang="en-US" sz="1026" b="1" dirty="0">
              <a:solidFill>
                <a:srgbClr val="C82506">
                  <a:lumMod val="60000"/>
                  <a:lumOff val="40000"/>
                </a:srgbClr>
              </a:solidFill>
              <a:latin typeface="Calibri"/>
              <a:cs typeface="Calibri"/>
            </a:endParaRPr>
          </a:p>
        </p:txBody>
      </p:sp>
      <p:pic>
        <p:nvPicPr>
          <p:cNvPr id="163" name="图片 122">
            <a:extLst>
              <a:ext uri="{FF2B5EF4-FFF2-40B4-BE49-F238E27FC236}">
                <a16:creationId xmlns:a16="http://schemas.microsoft.com/office/drawing/2014/main" id="{4EF570D1-4C46-7B41-835C-A02B3CF59F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84566" y="2823456"/>
            <a:ext cx="292643" cy="292643"/>
          </a:xfrm>
          <a:prstGeom prst="rect">
            <a:avLst/>
          </a:prstGeom>
        </p:spPr>
      </p:pic>
      <p:cxnSp>
        <p:nvCxnSpPr>
          <p:cNvPr id="164" name="直接箭头连接符 145">
            <a:extLst>
              <a:ext uri="{FF2B5EF4-FFF2-40B4-BE49-F238E27FC236}">
                <a16:creationId xmlns:a16="http://schemas.microsoft.com/office/drawing/2014/main" id="{D866FBC8-0731-AB4F-BA27-CC847C8DE155}"/>
              </a:ext>
            </a:extLst>
          </p:cNvPr>
          <p:cNvCxnSpPr/>
          <p:nvPr/>
        </p:nvCxnSpPr>
        <p:spPr>
          <a:xfrm>
            <a:off x="9170148" y="2936594"/>
            <a:ext cx="559690" cy="0"/>
          </a:xfrm>
          <a:prstGeom prst="straightConnector1">
            <a:avLst/>
          </a:prstGeom>
          <a:noFill/>
          <a:ln w="38100" cap="flat">
            <a:solidFill>
              <a:srgbClr val="0070C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65" name="直接箭头连接符 145">
            <a:extLst>
              <a:ext uri="{FF2B5EF4-FFF2-40B4-BE49-F238E27FC236}">
                <a16:creationId xmlns:a16="http://schemas.microsoft.com/office/drawing/2014/main" id="{DAE53823-7EC8-AA4E-831C-C07343B1D61C}"/>
              </a:ext>
            </a:extLst>
          </p:cNvPr>
          <p:cNvCxnSpPr>
            <a:cxnSpLocks/>
          </p:cNvCxnSpPr>
          <p:nvPr/>
        </p:nvCxnSpPr>
        <p:spPr>
          <a:xfrm>
            <a:off x="11515715" y="3312357"/>
            <a:ext cx="4303" cy="1123320"/>
          </a:xfrm>
          <a:prstGeom prst="straightConnector1">
            <a:avLst/>
          </a:prstGeom>
          <a:noFill/>
          <a:ln w="38100" cap="flat">
            <a:solidFill>
              <a:srgbClr val="0070C0"/>
            </a:solidFill>
            <a:prstDash val="solid"/>
            <a:miter lim="400000"/>
            <a:tailEnd type="arrow"/>
          </a:ln>
          <a:effectLst/>
          <a:sp3d/>
        </p:spPr>
        <p:style>
          <a:lnRef idx="0">
            <a:scrgbClr r="0" g="0" b="0"/>
          </a:lnRef>
          <a:fillRef idx="0">
            <a:scrgbClr r="0" g="0" b="0"/>
          </a:fillRef>
          <a:effectRef idx="0">
            <a:scrgbClr r="0" g="0" b="0"/>
          </a:effectRef>
          <a:fontRef idx="none"/>
        </p:style>
      </p:cxnSp>
      <p:sp>
        <p:nvSpPr>
          <p:cNvPr id="166" name="Rectangle 57">
            <a:extLst>
              <a:ext uri="{FF2B5EF4-FFF2-40B4-BE49-F238E27FC236}">
                <a16:creationId xmlns:a16="http://schemas.microsoft.com/office/drawing/2014/main" id="{B2F7BF2F-EB14-9F4A-88B7-7C17B64F92AD}"/>
              </a:ext>
            </a:extLst>
          </p:cNvPr>
          <p:cNvSpPr/>
          <p:nvPr/>
        </p:nvSpPr>
        <p:spPr>
          <a:xfrm>
            <a:off x="9435074" y="2460484"/>
            <a:ext cx="2547057" cy="277059"/>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493" b="1" u="sng" dirty="0">
                <a:solidFill>
                  <a:srgbClr val="000000"/>
                </a:solidFill>
                <a:latin typeface="Calibri"/>
                <a:cs typeface="Calibri"/>
              </a:rPr>
              <a:t>Risk</a:t>
            </a:r>
            <a:r>
              <a:rPr lang="zh-CN" altLang="en-US" sz="1493" b="1" u="sng" dirty="0">
                <a:solidFill>
                  <a:srgbClr val="000000"/>
                </a:solidFill>
                <a:latin typeface="Calibri"/>
                <a:cs typeface="Calibri"/>
              </a:rPr>
              <a:t> </a:t>
            </a:r>
            <a:r>
              <a:rPr lang="en-US" altLang="zh-CN" sz="1493" b="1" u="sng" dirty="0">
                <a:solidFill>
                  <a:srgbClr val="000000"/>
                </a:solidFill>
                <a:latin typeface="Calibri"/>
                <a:cs typeface="Calibri"/>
              </a:rPr>
              <a:t>Decision</a:t>
            </a:r>
          </a:p>
        </p:txBody>
      </p:sp>
      <p:sp>
        <p:nvSpPr>
          <p:cNvPr id="167" name="文本框 201">
            <a:extLst>
              <a:ext uri="{FF2B5EF4-FFF2-40B4-BE49-F238E27FC236}">
                <a16:creationId xmlns:a16="http://schemas.microsoft.com/office/drawing/2014/main" id="{83239387-436B-D149-A7A9-6FF610EB7DCB}"/>
              </a:ext>
            </a:extLst>
          </p:cNvPr>
          <p:cNvSpPr txBox="1"/>
          <p:nvPr/>
        </p:nvSpPr>
        <p:spPr>
          <a:xfrm>
            <a:off x="4205931" y="3324791"/>
            <a:ext cx="176962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sym typeface="Helvetica Neue"/>
              </a:rPr>
              <a:t>Who you </a:t>
            </a:r>
            <a:r>
              <a:rPr lang="en-US" altLang="zh-CN" sz="1600" b="1" dirty="0">
                <a:solidFill>
                  <a:srgbClr val="FFC000"/>
                </a:solidFill>
                <a:uFillTx/>
                <a:latin typeface="Calibri"/>
                <a:cs typeface="Calibri"/>
              </a:rPr>
              <a:t>are</a:t>
            </a:r>
            <a:endParaRPr lang="zh-CN" altLang="en-US" sz="1600" b="1" dirty="0">
              <a:solidFill>
                <a:srgbClr val="FFC000"/>
              </a:solidFill>
              <a:uFillTx/>
              <a:latin typeface="Calibri"/>
              <a:cs typeface="Calibri"/>
              <a:sym typeface="Helvetica Neue"/>
            </a:endParaRPr>
          </a:p>
        </p:txBody>
      </p:sp>
      <p:pic>
        <p:nvPicPr>
          <p:cNvPr id="168" name="图片 102">
            <a:extLst>
              <a:ext uri="{FF2B5EF4-FFF2-40B4-BE49-F238E27FC236}">
                <a16:creationId xmlns:a16="http://schemas.microsoft.com/office/drawing/2014/main" id="{0F436406-EBDD-1C4D-B2F8-8286B58B941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14729" y="3674788"/>
            <a:ext cx="337866" cy="306716"/>
          </a:xfrm>
          <a:prstGeom prst="rect">
            <a:avLst/>
          </a:prstGeom>
        </p:spPr>
      </p:pic>
      <p:pic>
        <p:nvPicPr>
          <p:cNvPr id="169" name="图片 127">
            <a:extLst>
              <a:ext uri="{FF2B5EF4-FFF2-40B4-BE49-F238E27FC236}">
                <a16:creationId xmlns:a16="http://schemas.microsoft.com/office/drawing/2014/main" id="{25FD3FFD-F523-E141-83D5-C04F281CDF7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749619" y="3630701"/>
            <a:ext cx="375133" cy="375133"/>
          </a:xfrm>
          <a:prstGeom prst="rect">
            <a:avLst/>
          </a:prstGeom>
        </p:spPr>
      </p:pic>
      <p:pic>
        <p:nvPicPr>
          <p:cNvPr id="170" name="图片 129">
            <a:extLst>
              <a:ext uri="{FF2B5EF4-FFF2-40B4-BE49-F238E27FC236}">
                <a16:creationId xmlns:a16="http://schemas.microsoft.com/office/drawing/2014/main" id="{21B5C688-50CD-E843-B853-125E24A53E7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163642" y="3590499"/>
            <a:ext cx="413727" cy="413727"/>
          </a:xfrm>
          <a:prstGeom prst="rect">
            <a:avLst/>
          </a:prstGeom>
        </p:spPr>
      </p:pic>
      <p:sp>
        <p:nvSpPr>
          <p:cNvPr id="171" name="Rectangle 85">
            <a:extLst>
              <a:ext uri="{FF2B5EF4-FFF2-40B4-BE49-F238E27FC236}">
                <a16:creationId xmlns:a16="http://schemas.microsoft.com/office/drawing/2014/main" id="{67CFA4DA-5678-1149-816F-763026F2EA99}"/>
              </a:ext>
            </a:extLst>
          </p:cNvPr>
          <p:cNvSpPr/>
          <p:nvPr/>
        </p:nvSpPr>
        <p:spPr>
          <a:xfrm>
            <a:off x="4194694" y="5790933"/>
            <a:ext cx="2053302" cy="721756"/>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1600" b="1" dirty="0">
              <a:solidFill>
                <a:srgbClr val="418CE2"/>
              </a:solidFill>
              <a:uFillTx/>
              <a:latin typeface="Calibri"/>
              <a:cs typeface="Calibri"/>
            </a:endParaRPr>
          </a:p>
          <a:p>
            <a:pPr algn="ctr"/>
            <a:endParaRPr lang="en-US" altLang="zh-CN" sz="2612" dirty="0">
              <a:solidFill>
                <a:srgbClr val="051640"/>
              </a:solidFill>
              <a:latin typeface="Calibri"/>
              <a:cs typeface="Calibri"/>
            </a:endParaRPr>
          </a:p>
        </p:txBody>
      </p:sp>
      <p:sp>
        <p:nvSpPr>
          <p:cNvPr id="172" name="Rectangle 85">
            <a:extLst>
              <a:ext uri="{FF2B5EF4-FFF2-40B4-BE49-F238E27FC236}">
                <a16:creationId xmlns:a16="http://schemas.microsoft.com/office/drawing/2014/main" id="{13A658A3-5502-DD49-8865-8A68B222D9E3}"/>
              </a:ext>
            </a:extLst>
          </p:cNvPr>
          <p:cNvSpPr/>
          <p:nvPr/>
        </p:nvSpPr>
        <p:spPr>
          <a:xfrm>
            <a:off x="4176733" y="4174794"/>
            <a:ext cx="2053302" cy="721756"/>
          </a:xfrm>
          <a:prstGeom prst="rect">
            <a:avLst/>
          </a:prstGeom>
          <a:noFill/>
          <a:ln w="12700">
            <a:solidFill>
              <a:srgbClr val="319E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2612" dirty="0">
              <a:solidFill>
                <a:srgbClr val="051640"/>
              </a:solidFill>
              <a:latin typeface="Calibri"/>
              <a:cs typeface="Calibri"/>
            </a:endParaRPr>
          </a:p>
          <a:p>
            <a:pPr algn="ctr"/>
            <a:endParaRPr lang="en-US" altLang="zh-CN" sz="2612" dirty="0">
              <a:solidFill>
                <a:srgbClr val="051640"/>
              </a:solidFill>
              <a:latin typeface="Calibri"/>
              <a:cs typeface="Calibri"/>
            </a:endParaRPr>
          </a:p>
        </p:txBody>
      </p:sp>
      <p:sp>
        <p:nvSpPr>
          <p:cNvPr id="173" name="文本框 201">
            <a:extLst>
              <a:ext uri="{FF2B5EF4-FFF2-40B4-BE49-F238E27FC236}">
                <a16:creationId xmlns:a16="http://schemas.microsoft.com/office/drawing/2014/main" id="{3F66BF52-102C-3344-BED9-549EF96C4CC5}"/>
              </a:ext>
            </a:extLst>
          </p:cNvPr>
          <p:cNvSpPr txBox="1"/>
          <p:nvPr/>
        </p:nvSpPr>
        <p:spPr>
          <a:xfrm>
            <a:off x="4174881" y="4945955"/>
            <a:ext cx="1880573"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defTabSz="821531">
              <a:buClrTx/>
            </a:pPr>
            <a:r>
              <a:rPr lang="en-US" altLang="zh-CN" sz="1600" b="1" dirty="0">
                <a:solidFill>
                  <a:srgbClr val="FFC000"/>
                </a:solidFill>
                <a:uFillTx/>
                <a:latin typeface="Calibri"/>
                <a:cs typeface="Calibri"/>
              </a:rPr>
              <a:t>What</a:t>
            </a:r>
            <a:r>
              <a:rPr lang="zh-CN" altLang="en-US" sz="1600" b="1" dirty="0">
                <a:solidFill>
                  <a:srgbClr val="FFC000"/>
                </a:solidFill>
                <a:uFillTx/>
                <a:latin typeface="Calibri"/>
                <a:cs typeface="Calibri"/>
              </a:rPr>
              <a:t> </a:t>
            </a:r>
            <a:r>
              <a:rPr lang="en-US" altLang="zh-CN" sz="1600" b="1" dirty="0">
                <a:solidFill>
                  <a:srgbClr val="FFC000"/>
                </a:solidFill>
                <a:uFillTx/>
                <a:latin typeface="Calibri"/>
                <a:cs typeface="Calibri"/>
              </a:rPr>
              <a:t>you</a:t>
            </a:r>
            <a:r>
              <a:rPr lang="zh-CN" altLang="en-US" sz="1600" b="1" dirty="0">
                <a:solidFill>
                  <a:srgbClr val="FFC000"/>
                </a:solidFill>
                <a:uFillTx/>
                <a:latin typeface="Calibri"/>
                <a:cs typeface="Calibri"/>
              </a:rPr>
              <a:t> </a:t>
            </a:r>
            <a:r>
              <a:rPr lang="en-US" altLang="zh-CN" sz="1600" b="1" dirty="0">
                <a:solidFill>
                  <a:srgbClr val="FFC000"/>
                </a:solidFill>
                <a:uFillTx/>
                <a:latin typeface="Calibri"/>
                <a:cs typeface="Calibri"/>
              </a:rPr>
              <a:t>know</a:t>
            </a:r>
            <a:endParaRPr lang="zh-CN" altLang="en-US" sz="1600" b="1" dirty="0">
              <a:solidFill>
                <a:srgbClr val="FFC000"/>
              </a:solidFill>
              <a:uFillTx/>
              <a:latin typeface="Calibri"/>
              <a:cs typeface="Calibri"/>
              <a:sym typeface="Helvetica Neue"/>
            </a:endParaRPr>
          </a:p>
        </p:txBody>
      </p:sp>
      <p:pic>
        <p:nvPicPr>
          <p:cNvPr id="174" name="图片 135">
            <a:extLst>
              <a:ext uri="{FF2B5EF4-FFF2-40B4-BE49-F238E27FC236}">
                <a16:creationId xmlns:a16="http://schemas.microsoft.com/office/drawing/2014/main" id="{38154DCA-A283-DA4F-A9F3-35CEB234B53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746665" y="5260556"/>
            <a:ext cx="402684" cy="402684"/>
          </a:xfrm>
          <a:prstGeom prst="rect">
            <a:avLst/>
          </a:prstGeom>
        </p:spPr>
      </p:pic>
      <p:pic>
        <p:nvPicPr>
          <p:cNvPr id="175" name="图片 136">
            <a:extLst>
              <a:ext uri="{FF2B5EF4-FFF2-40B4-BE49-F238E27FC236}">
                <a16:creationId xmlns:a16="http://schemas.microsoft.com/office/drawing/2014/main" id="{A650765A-ED5B-D64A-B39D-4D6532AA5BD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60078" y="5261101"/>
            <a:ext cx="416645" cy="416645"/>
          </a:xfrm>
          <a:prstGeom prst="rect">
            <a:avLst/>
          </a:prstGeom>
        </p:spPr>
      </p:pic>
      <p:pic>
        <p:nvPicPr>
          <p:cNvPr id="176" name="图片 137">
            <a:extLst>
              <a:ext uri="{FF2B5EF4-FFF2-40B4-BE49-F238E27FC236}">
                <a16:creationId xmlns:a16="http://schemas.microsoft.com/office/drawing/2014/main" id="{1E8CC3BF-F325-5046-94B9-45118D87910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58093" y="5254904"/>
            <a:ext cx="418074" cy="418074"/>
          </a:xfrm>
          <a:prstGeom prst="rect">
            <a:avLst/>
          </a:prstGeom>
        </p:spPr>
      </p:pic>
      <p:pic>
        <p:nvPicPr>
          <p:cNvPr id="177" name="图片 138">
            <a:extLst>
              <a:ext uri="{FF2B5EF4-FFF2-40B4-BE49-F238E27FC236}">
                <a16:creationId xmlns:a16="http://schemas.microsoft.com/office/drawing/2014/main" id="{AB19E159-D0C0-8546-9719-8019F574C2F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237743" y="5236586"/>
            <a:ext cx="450627" cy="450627"/>
          </a:xfrm>
          <a:prstGeom prst="rect">
            <a:avLst/>
          </a:prstGeom>
        </p:spPr>
      </p:pic>
    </p:spTree>
    <p:extLst>
      <p:ext uri="{BB962C8B-B14F-4D97-AF65-F5344CB8AC3E}">
        <p14:creationId xmlns:p14="http://schemas.microsoft.com/office/powerpoint/2010/main" val="1884640151"/>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Contents</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grpSp>
        <p:nvGrpSpPr>
          <p:cNvPr id="83" name="Group 82">
            <a:extLst>
              <a:ext uri="{FF2B5EF4-FFF2-40B4-BE49-F238E27FC236}">
                <a16:creationId xmlns:a16="http://schemas.microsoft.com/office/drawing/2014/main" id="{EB63EB48-FFD2-EE45-BD60-3115F52BB77A}"/>
              </a:ext>
            </a:extLst>
          </p:cNvPr>
          <p:cNvGrpSpPr/>
          <p:nvPr/>
        </p:nvGrpSpPr>
        <p:grpSpPr>
          <a:xfrm>
            <a:off x="4140547" y="1844824"/>
            <a:ext cx="4344583" cy="542584"/>
            <a:chOff x="1530096" y="816412"/>
            <a:chExt cx="4344583" cy="542584"/>
          </a:xfrm>
        </p:grpSpPr>
        <p:sp>
          <p:nvSpPr>
            <p:cNvPr id="84" name="Rectangle 83">
              <a:extLst>
                <a:ext uri="{FF2B5EF4-FFF2-40B4-BE49-F238E27FC236}">
                  <a16:creationId xmlns:a16="http://schemas.microsoft.com/office/drawing/2014/main" id="{E2FB4B3D-C02D-D04A-B724-354CCD79029A}"/>
                </a:ext>
              </a:extLst>
            </p:cNvPr>
            <p:cNvSpPr/>
            <p:nvPr/>
          </p:nvSpPr>
          <p:spPr>
            <a:xfrm>
              <a:off x="1813759" y="816412"/>
              <a:ext cx="4060920" cy="542584"/>
            </a:xfrm>
            <a:prstGeom prst="rect">
              <a:avLst/>
            </a:prstGeom>
          </p:spPr>
          <p:txBody>
            <a:bodyPr wrap="none" anchor="ctr">
              <a:spAutoFit/>
            </a:bodyPr>
            <a:lstStyle/>
            <a:p>
              <a:pPr>
                <a:lnSpc>
                  <a:spcPct val="110000"/>
                </a:lnSpc>
                <a:spcBef>
                  <a:spcPts val="600"/>
                </a:spcBef>
                <a:spcAft>
                  <a:spcPts val="600"/>
                </a:spcAft>
                <a:buClr>
                  <a:srgbClr val="007CC3"/>
                </a:buClr>
              </a:pPr>
              <a:r>
                <a:rPr lang="en-US" sz="2800" b="1" dirty="0">
                  <a:solidFill>
                    <a:srgbClr val="6D6E71"/>
                  </a:solidFill>
                  <a:cs typeface="Arial" pitchFamily="34" charset="0"/>
                </a:rPr>
                <a:t>Ant Financial Introduction</a:t>
              </a:r>
            </a:p>
          </p:txBody>
        </p:sp>
        <p:sp>
          <p:nvSpPr>
            <p:cNvPr id="85" name="Freeform 5">
              <a:extLst>
                <a:ext uri="{FF2B5EF4-FFF2-40B4-BE49-F238E27FC236}">
                  <a16:creationId xmlns:a16="http://schemas.microsoft.com/office/drawing/2014/main" id="{115FE75B-505B-7C43-A2D1-54B410D2D50F}"/>
                </a:ext>
              </a:extLst>
            </p:cNvPr>
            <p:cNvSpPr>
              <a:spLocks/>
            </p:cNvSpPr>
            <p:nvPr/>
          </p:nvSpPr>
          <p:spPr bwMode="auto">
            <a:xfrm>
              <a:off x="1530096" y="1026980"/>
              <a:ext cx="146304" cy="146304"/>
            </a:xfrm>
            <a:custGeom>
              <a:avLst/>
              <a:gdLst>
                <a:gd name="T0" fmla="+- 0 2835 2835"/>
                <a:gd name="T1" fmla="*/ T0 w 2592"/>
                <a:gd name="T2" fmla="+- 0 5368 2776"/>
                <a:gd name="T3" fmla="*/ 5368 h 2592"/>
                <a:gd name="T4" fmla="+- 0 5427 2835"/>
                <a:gd name="T5" fmla="*/ T4 w 2592"/>
                <a:gd name="T6" fmla="+- 0 5368 2776"/>
                <a:gd name="T7" fmla="*/ 5368 h 2592"/>
                <a:gd name="T8" fmla="+- 0 5427 2835"/>
                <a:gd name="T9" fmla="*/ T8 w 2592"/>
                <a:gd name="T10" fmla="+- 0 2776 2776"/>
                <a:gd name="T11" fmla="*/ 2776 h 2592"/>
                <a:gd name="T12" fmla="+- 0 2835 2835"/>
                <a:gd name="T13" fmla="*/ T12 w 2592"/>
                <a:gd name="T14" fmla="+- 0 2776 2776"/>
                <a:gd name="T15" fmla="*/ 2776 h 2592"/>
                <a:gd name="T16" fmla="+- 0 2835 2835"/>
                <a:gd name="T17" fmla="*/ T16 w 2592"/>
                <a:gd name="T18" fmla="+- 0 5368 2776"/>
                <a:gd name="T19" fmla="*/ 5368 h 2592"/>
              </a:gdLst>
              <a:ahLst/>
              <a:cxnLst>
                <a:cxn ang="0">
                  <a:pos x="T1" y="T3"/>
                </a:cxn>
                <a:cxn ang="0">
                  <a:pos x="T5" y="T7"/>
                </a:cxn>
                <a:cxn ang="0">
                  <a:pos x="T9" y="T11"/>
                </a:cxn>
                <a:cxn ang="0">
                  <a:pos x="T13" y="T15"/>
                </a:cxn>
                <a:cxn ang="0">
                  <a:pos x="T17" y="T19"/>
                </a:cxn>
              </a:cxnLst>
              <a:rect l="0" t="0" r="r" b="b"/>
              <a:pathLst>
                <a:path w="2592" h="2592">
                  <a:moveTo>
                    <a:pt x="0" y="2592"/>
                  </a:moveTo>
                  <a:lnTo>
                    <a:pt x="2592" y="2592"/>
                  </a:lnTo>
                  <a:lnTo>
                    <a:pt x="2592" y="0"/>
                  </a:lnTo>
                  <a:lnTo>
                    <a:pt x="0" y="0"/>
                  </a:lnTo>
                  <a:lnTo>
                    <a:pt x="0" y="2592"/>
                  </a:lnTo>
                </a:path>
              </a:pathLst>
            </a:custGeom>
            <a:solidFill>
              <a:srgbClr val="037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b="1"/>
            </a:p>
          </p:txBody>
        </p:sp>
      </p:grpSp>
      <p:grpSp>
        <p:nvGrpSpPr>
          <p:cNvPr id="86" name="Group 85">
            <a:extLst>
              <a:ext uri="{FF2B5EF4-FFF2-40B4-BE49-F238E27FC236}">
                <a16:creationId xmlns:a16="http://schemas.microsoft.com/office/drawing/2014/main" id="{AEE592CF-EBFE-4A4F-B381-F7BAC2594842}"/>
              </a:ext>
            </a:extLst>
          </p:cNvPr>
          <p:cNvGrpSpPr/>
          <p:nvPr/>
        </p:nvGrpSpPr>
        <p:grpSpPr>
          <a:xfrm>
            <a:off x="4140547" y="3374312"/>
            <a:ext cx="4903454" cy="542584"/>
            <a:chOff x="1530096" y="1439403"/>
            <a:chExt cx="4903454" cy="542584"/>
          </a:xfrm>
        </p:grpSpPr>
        <p:sp>
          <p:nvSpPr>
            <p:cNvPr id="87" name="Rectangle 86">
              <a:extLst>
                <a:ext uri="{FF2B5EF4-FFF2-40B4-BE49-F238E27FC236}">
                  <a16:creationId xmlns:a16="http://schemas.microsoft.com/office/drawing/2014/main" id="{8C5A0E6C-DC2D-D649-8458-09DB3D55F41B}"/>
                </a:ext>
              </a:extLst>
            </p:cNvPr>
            <p:cNvSpPr/>
            <p:nvPr/>
          </p:nvSpPr>
          <p:spPr>
            <a:xfrm>
              <a:off x="1813759" y="1439403"/>
              <a:ext cx="4619791" cy="542584"/>
            </a:xfrm>
            <a:prstGeom prst="rect">
              <a:avLst/>
            </a:prstGeom>
          </p:spPr>
          <p:txBody>
            <a:bodyPr wrap="none" anchor="ctr">
              <a:spAutoFit/>
            </a:bodyPr>
            <a:lstStyle/>
            <a:p>
              <a:pPr lvl="0">
                <a:lnSpc>
                  <a:spcPct val="110000"/>
                </a:lnSpc>
                <a:spcBef>
                  <a:spcPts val="600"/>
                </a:spcBef>
                <a:spcAft>
                  <a:spcPts val="600"/>
                </a:spcAft>
                <a:buClr>
                  <a:srgbClr val="007CC3"/>
                </a:buClr>
              </a:pPr>
              <a:r>
                <a:rPr lang="en-US" sz="2800" b="1" dirty="0">
                  <a:solidFill>
                    <a:srgbClr val="6D6E71"/>
                  </a:solidFill>
                  <a:cs typeface="Arial" pitchFamily="34" charset="0"/>
                </a:rPr>
                <a:t>Risk Basic Domain Knowledge</a:t>
              </a:r>
            </a:p>
          </p:txBody>
        </p:sp>
        <p:sp>
          <p:nvSpPr>
            <p:cNvPr id="88" name="Freeform 7">
              <a:extLst>
                <a:ext uri="{FF2B5EF4-FFF2-40B4-BE49-F238E27FC236}">
                  <a16:creationId xmlns:a16="http://schemas.microsoft.com/office/drawing/2014/main" id="{6E81E37B-5839-B848-B01E-0E41610EA644}"/>
                </a:ext>
              </a:extLst>
            </p:cNvPr>
            <p:cNvSpPr>
              <a:spLocks/>
            </p:cNvSpPr>
            <p:nvPr/>
          </p:nvSpPr>
          <p:spPr bwMode="auto">
            <a:xfrm>
              <a:off x="1530096" y="1650458"/>
              <a:ext cx="146304" cy="146304"/>
            </a:xfrm>
            <a:custGeom>
              <a:avLst/>
              <a:gdLst>
                <a:gd name="T0" fmla="+- 0 2835 2835"/>
                <a:gd name="T1" fmla="*/ T0 w 2592"/>
                <a:gd name="T2" fmla="+- 0 8302 5710"/>
                <a:gd name="T3" fmla="*/ 8302 h 2592"/>
                <a:gd name="T4" fmla="+- 0 5427 2835"/>
                <a:gd name="T5" fmla="*/ T4 w 2592"/>
                <a:gd name="T6" fmla="+- 0 8302 5710"/>
                <a:gd name="T7" fmla="*/ 8302 h 2592"/>
                <a:gd name="T8" fmla="+- 0 5427 2835"/>
                <a:gd name="T9" fmla="*/ T8 w 2592"/>
                <a:gd name="T10" fmla="+- 0 5710 5710"/>
                <a:gd name="T11" fmla="*/ 5710 h 2592"/>
                <a:gd name="T12" fmla="+- 0 2835 2835"/>
                <a:gd name="T13" fmla="*/ T12 w 2592"/>
                <a:gd name="T14" fmla="+- 0 5710 5710"/>
                <a:gd name="T15" fmla="*/ 5710 h 2592"/>
                <a:gd name="T16" fmla="+- 0 2835 2835"/>
                <a:gd name="T17" fmla="*/ T16 w 2592"/>
                <a:gd name="T18" fmla="+- 0 8302 5710"/>
                <a:gd name="T19" fmla="*/ 8302 h 2592"/>
              </a:gdLst>
              <a:ahLst/>
              <a:cxnLst>
                <a:cxn ang="0">
                  <a:pos x="T1" y="T3"/>
                </a:cxn>
                <a:cxn ang="0">
                  <a:pos x="T5" y="T7"/>
                </a:cxn>
                <a:cxn ang="0">
                  <a:pos x="T9" y="T11"/>
                </a:cxn>
                <a:cxn ang="0">
                  <a:pos x="T13" y="T15"/>
                </a:cxn>
                <a:cxn ang="0">
                  <a:pos x="T17" y="T19"/>
                </a:cxn>
              </a:cxnLst>
              <a:rect l="0" t="0" r="r" b="b"/>
              <a:pathLst>
                <a:path w="2592" h="2592">
                  <a:moveTo>
                    <a:pt x="0" y="2592"/>
                  </a:moveTo>
                  <a:lnTo>
                    <a:pt x="2592" y="2592"/>
                  </a:lnTo>
                  <a:lnTo>
                    <a:pt x="2592" y="0"/>
                  </a:lnTo>
                  <a:lnTo>
                    <a:pt x="0" y="0"/>
                  </a:lnTo>
                  <a:lnTo>
                    <a:pt x="0" y="2592"/>
                  </a:lnTo>
                </a:path>
              </a:pathLst>
            </a:custGeom>
            <a:solidFill>
              <a:srgbClr val="288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b="1"/>
            </a:p>
          </p:txBody>
        </p:sp>
      </p:grpSp>
    </p:spTree>
    <p:extLst>
      <p:ext uri="{BB962C8B-B14F-4D97-AF65-F5344CB8AC3E}">
        <p14:creationId xmlns:p14="http://schemas.microsoft.com/office/powerpoint/2010/main" val="2111115999"/>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Identify PA Risk</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4" name="矩形 58">
            <a:extLst>
              <a:ext uri="{FF2B5EF4-FFF2-40B4-BE49-F238E27FC236}">
                <a16:creationId xmlns:a16="http://schemas.microsoft.com/office/drawing/2014/main" id="{E5C627EF-B8BB-B94A-BCDD-62EC5164C904}"/>
              </a:ext>
            </a:extLst>
          </p:cNvPr>
          <p:cNvSpPr/>
          <p:nvPr/>
        </p:nvSpPr>
        <p:spPr>
          <a:xfrm>
            <a:off x="1444307" y="1720522"/>
            <a:ext cx="900000" cy="1437639"/>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Prior campaign</a:t>
            </a:r>
            <a:endParaRPr lang="zh-CN" altLang="en-US" sz="1400" b="1" dirty="0">
              <a:latin typeface="Calibri" panose="020F0502020204030204" pitchFamily="34" charset="0"/>
            </a:endParaRPr>
          </a:p>
        </p:txBody>
      </p:sp>
      <p:sp>
        <p:nvSpPr>
          <p:cNvPr id="5" name="矩形 58">
            <a:extLst>
              <a:ext uri="{FF2B5EF4-FFF2-40B4-BE49-F238E27FC236}">
                <a16:creationId xmlns:a16="http://schemas.microsoft.com/office/drawing/2014/main" id="{5D7A2779-D482-8944-96E7-BE6B7FDB11C8}"/>
              </a:ext>
            </a:extLst>
          </p:cNvPr>
          <p:cNvSpPr/>
          <p:nvPr/>
        </p:nvSpPr>
        <p:spPr>
          <a:xfrm>
            <a:off x="1444307" y="3299800"/>
            <a:ext cx="900000" cy="2227278"/>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In process control</a:t>
            </a:r>
            <a:endParaRPr lang="zh-CN" altLang="en-US" sz="1400" b="1" dirty="0">
              <a:latin typeface="Calibri" panose="020F0502020204030204" pitchFamily="34" charset="0"/>
            </a:endParaRPr>
          </a:p>
        </p:txBody>
      </p:sp>
      <p:sp>
        <p:nvSpPr>
          <p:cNvPr id="6" name="矩形 58">
            <a:extLst>
              <a:ext uri="{FF2B5EF4-FFF2-40B4-BE49-F238E27FC236}">
                <a16:creationId xmlns:a16="http://schemas.microsoft.com/office/drawing/2014/main" id="{7A31A245-BA53-B246-8FC1-75E4275716E1}"/>
              </a:ext>
            </a:extLst>
          </p:cNvPr>
          <p:cNvSpPr/>
          <p:nvPr/>
        </p:nvSpPr>
        <p:spPr>
          <a:xfrm>
            <a:off x="1444307" y="5668717"/>
            <a:ext cx="900000" cy="648000"/>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Ex-post analysis</a:t>
            </a:r>
            <a:endParaRPr lang="zh-CN" altLang="en-US" sz="1400" b="1" dirty="0">
              <a:latin typeface="Calibri" panose="020F0502020204030204" pitchFamily="34" charset="0"/>
            </a:endParaRPr>
          </a:p>
        </p:txBody>
      </p:sp>
      <p:sp>
        <p:nvSpPr>
          <p:cNvPr id="7" name="矩形 58">
            <a:extLst>
              <a:ext uri="{FF2B5EF4-FFF2-40B4-BE49-F238E27FC236}">
                <a16:creationId xmlns:a16="http://schemas.microsoft.com/office/drawing/2014/main" id="{8675C4DC-5F20-4944-8871-338DA338F427}"/>
              </a:ext>
            </a:extLst>
          </p:cNvPr>
          <p:cNvSpPr/>
          <p:nvPr/>
        </p:nvSpPr>
        <p:spPr>
          <a:xfrm>
            <a:off x="2464095" y="1720521"/>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PA risk assessment</a:t>
            </a:r>
            <a:endParaRPr lang="zh-CN" altLang="en-US" sz="1400" b="1" dirty="0">
              <a:latin typeface="Calibri" panose="020F0502020204030204" pitchFamily="34" charset="0"/>
            </a:endParaRPr>
          </a:p>
        </p:txBody>
      </p:sp>
      <p:sp>
        <p:nvSpPr>
          <p:cNvPr id="8" name="矩形 58">
            <a:extLst>
              <a:ext uri="{FF2B5EF4-FFF2-40B4-BE49-F238E27FC236}">
                <a16:creationId xmlns:a16="http://schemas.microsoft.com/office/drawing/2014/main" id="{1B878650-21B1-A04B-9457-17826F77976B}"/>
              </a:ext>
            </a:extLst>
          </p:cNvPr>
          <p:cNvSpPr/>
          <p:nvPr/>
        </p:nvSpPr>
        <p:spPr>
          <a:xfrm>
            <a:off x="2464095" y="2510160"/>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Bus. &amp; PA rules design</a:t>
            </a:r>
            <a:endParaRPr lang="zh-CN" altLang="en-US" sz="1400" b="1" dirty="0">
              <a:latin typeface="Calibri" panose="020F0502020204030204" pitchFamily="34" charset="0"/>
            </a:endParaRPr>
          </a:p>
        </p:txBody>
      </p:sp>
      <p:sp>
        <p:nvSpPr>
          <p:cNvPr id="9" name="矩形 58">
            <a:extLst>
              <a:ext uri="{FF2B5EF4-FFF2-40B4-BE49-F238E27FC236}">
                <a16:creationId xmlns:a16="http://schemas.microsoft.com/office/drawing/2014/main" id="{8BE218A9-1665-7A41-9BC0-26CF23FA9471}"/>
              </a:ext>
            </a:extLst>
          </p:cNvPr>
          <p:cNvSpPr/>
          <p:nvPr/>
        </p:nvSpPr>
        <p:spPr>
          <a:xfrm>
            <a:off x="2464095" y="3299799"/>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Business system configuration</a:t>
            </a:r>
          </a:p>
        </p:txBody>
      </p:sp>
      <p:sp>
        <p:nvSpPr>
          <p:cNvPr id="10" name="矩形 58">
            <a:extLst>
              <a:ext uri="{FF2B5EF4-FFF2-40B4-BE49-F238E27FC236}">
                <a16:creationId xmlns:a16="http://schemas.microsoft.com/office/drawing/2014/main" id="{3BE8EA49-23AD-504F-A986-C06EE70E4084}"/>
              </a:ext>
            </a:extLst>
          </p:cNvPr>
          <p:cNvSpPr/>
          <p:nvPr/>
        </p:nvSpPr>
        <p:spPr>
          <a:xfrm>
            <a:off x="2464095" y="4089438"/>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PA risk detection &amp; </a:t>
            </a:r>
            <a:r>
              <a:rPr lang="en-US" altLang="zh-CN" sz="1400" b="1" dirty="0" err="1">
                <a:latin typeface="Calibri" panose="020F0502020204030204" pitchFamily="34" charset="0"/>
              </a:rPr>
              <a:t>decisioning</a:t>
            </a:r>
            <a:r>
              <a:rPr lang="en-US" altLang="zh-CN" sz="1400" b="1" dirty="0">
                <a:latin typeface="Calibri" panose="020F0502020204030204" pitchFamily="34" charset="0"/>
              </a:rPr>
              <a:t> feedback</a:t>
            </a:r>
            <a:endParaRPr lang="zh-CN" altLang="en-US" sz="1400" b="1" dirty="0">
              <a:latin typeface="Calibri" panose="020F0502020204030204" pitchFamily="34" charset="0"/>
            </a:endParaRPr>
          </a:p>
        </p:txBody>
      </p:sp>
      <p:sp>
        <p:nvSpPr>
          <p:cNvPr id="11" name="矩形 58">
            <a:extLst>
              <a:ext uri="{FF2B5EF4-FFF2-40B4-BE49-F238E27FC236}">
                <a16:creationId xmlns:a16="http://schemas.microsoft.com/office/drawing/2014/main" id="{246489C3-7843-FD4D-8D09-54391A1C5C20}"/>
              </a:ext>
            </a:extLst>
          </p:cNvPr>
          <p:cNvSpPr/>
          <p:nvPr/>
        </p:nvSpPr>
        <p:spPr>
          <a:xfrm>
            <a:off x="2464095" y="4879077"/>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PA risk monitoring</a:t>
            </a:r>
            <a:endParaRPr lang="zh-CN" altLang="en-US" sz="1400" b="1" dirty="0">
              <a:latin typeface="Calibri" panose="020F0502020204030204" pitchFamily="34" charset="0"/>
            </a:endParaRPr>
          </a:p>
        </p:txBody>
      </p:sp>
      <p:sp>
        <p:nvSpPr>
          <p:cNvPr id="12" name="矩形 58">
            <a:extLst>
              <a:ext uri="{FF2B5EF4-FFF2-40B4-BE49-F238E27FC236}">
                <a16:creationId xmlns:a16="http://schemas.microsoft.com/office/drawing/2014/main" id="{4B1CF41F-B612-664A-B682-BADBA59D807B}"/>
              </a:ext>
            </a:extLst>
          </p:cNvPr>
          <p:cNvSpPr/>
          <p:nvPr/>
        </p:nvSpPr>
        <p:spPr>
          <a:xfrm>
            <a:off x="2464095" y="5668717"/>
            <a:ext cx="1908000" cy="648000"/>
          </a:xfrm>
          <a:prstGeom prst="rect">
            <a:avLst/>
          </a:prstGeom>
          <a:solidFill>
            <a:srgbClr val="969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latin typeface="Calibri" panose="020F0502020204030204" pitchFamily="34" charset="0"/>
              </a:rPr>
              <a:t>PA result evaluation</a:t>
            </a:r>
            <a:endParaRPr lang="zh-CN" altLang="en-US" sz="1400" b="1" dirty="0">
              <a:latin typeface="Calibri" panose="020F0502020204030204" pitchFamily="34" charset="0"/>
            </a:endParaRPr>
          </a:p>
        </p:txBody>
      </p:sp>
      <p:cxnSp>
        <p:nvCxnSpPr>
          <p:cNvPr id="13" name="Straight Connector 34">
            <a:extLst>
              <a:ext uri="{FF2B5EF4-FFF2-40B4-BE49-F238E27FC236}">
                <a16:creationId xmlns:a16="http://schemas.microsoft.com/office/drawing/2014/main" id="{047E3469-D0BD-3E4C-AAC2-5E1E3D1517D5}"/>
              </a:ext>
            </a:extLst>
          </p:cNvPr>
          <p:cNvCxnSpPr/>
          <p:nvPr/>
        </p:nvCxnSpPr>
        <p:spPr>
          <a:xfrm>
            <a:off x="2457263" y="5583214"/>
            <a:ext cx="712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Elbow Connector 35">
            <a:extLst>
              <a:ext uri="{FF2B5EF4-FFF2-40B4-BE49-F238E27FC236}">
                <a16:creationId xmlns:a16="http://schemas.microsoft.com/office/drawing/2014/main" id="{B1DE8101-D9BD-E249-8D08-5ED5C8C4BEB9}"/>
              </a:ext>
            </a:extLst>
          </p:cNvPr>
          <p:cNvCxnSpPr>
            <a:stCxn id="6" idx="1"/>
            <a:endCxn id="4" idx="1"/>
          </p:cNvCxnSpPr>
          <p:nvPr/>
        </p:nvCxnSpPr>
        <p:spPr>
          <a:xfrm rot="10800000">
            <a:off x="1444307" y="2439341"/>
            <a:ext cx="12700" cy="3553376"/>
          </a:xfrm>
          <a:prstGeom prst="bentConnector3">
            <a:avLst>
              <a:gd name="adj1" fmla="val 4280000"/>
            </a:avLst>
          </a:prstGeom>
          <a:ln w="12700">
            <a:solidFill>
              <a:srgbClr val="05164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36">
            <a:extLst>
              <a:ext uri="{FF2B5EF4-FFF2-40B4-BE49-F238E27FC236}">
                <a16:creationId xmlns:a16="http://schemas.microsoft.com/office/drawing/2014/main" id="{D7AD578E-7E58-0544-9B20-C2535487A29A}"/>
              </a:ext>
            </a:extLst>
          </p:cNvPr>
          <p:cNvSpPr txBox="1"/>
          <p:nvPr/>
        </p:nvSpPr>
        <p:spPr>
          <a:xfrm>
            <a:off x="475767" y="3783405"/>
            <a:ext cx="929079" cy="738664"/>
          </a:xfrm>
          <a:prstGeom prst="rect">
            <a:avLst/>
          </a:prstGeom>
          <a:solidFill>
            <a:schemeClr val="bg1"/>
          </a:solidFill>
        </p:spPr>
        <p:txBody>
          <a:bodyPr wrap="square" rtlCol="0">
            <a:spAutoFit/>
          </a:bodyPr>
          <a:lstStyle/>
          <a:p>
            <a:pPr algn="ctr"/>
            <a:r>
              <a:rPr lang="en-US" altLang="zh-CN" sz="1050" b="1" dirty="0">
                <a:solidFill>
                  <a:srgbClr val="051640"/>
                </a:solidFill>
                <a:latin typeface="Calibri" panose="020F0502020204030204" pitchFamily="34" charset="0"/>
                <a:ea typeface="Cambria Math" panose="02040503050406030204" pitchFamily="18" charset="0"/>
              </a:rPr>
              <a:t>Iterative process for promotion campaigns</a:t>
            </a:r>
            <a:endParaRPr lang="zh-CN" altLang="en-US" sz="1050" b="1" dirty="0">
              <a:solidFill>
                <a:srgbClr val="051640"/>
              </a:solidFill>
              <a:latin typeface="Calibri" panose="020F0502020204030204" pitchFamily="34" charset="0"/>
            </a:endParaRPr>
          </a:p>
        </p:txBody>
      </p:sp>
      <p:sp>
        <p:nvSpPr>
          <p:cNvPr id="16" name="Isosceles Triangle 37">
            <a:extLst>
              <a:ext uri="{FF2B5EF4-FFF2-40B4-BE49-F238E27FC236}">
                <a16:creationId xmlns:a16="http://schemas.microsoft.com/office/drawing/2014/main" id="{689F1158-07F2-4E4C-8B91-C93A9BACE2CE}"/>
              </a:ext>
            </a:extLst>
          </p:cNvPr>
          <p:cNvSpPr/>
          <p:nvPr/>
        </p:nvSpPr>
        <p:spPr>
          <a:xfrm rot="10800000">
            <a:off x="1444307" y="5547914"/>
            <a:ext cx="900000" cy="964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endParaRPr>
          </a:p>
        </p:txBody>
      </p:sp>
      <p:sp>
        <p:nvSpPr>
          <p:cNvPr id="18" name="Isosceles Triangle 38">
            <a:extLst>
              <a:ext uri="{FF2B5EF4-FFF2-40B4-BE49-F238E27FC236}">
                <a16:creationId xmlns:a16="http://schemas.microsoft.com/office/drawing/2014/main" id="{DCF1820F-0280-B349-9A68-9B40A8115FC7}"/>
              </a:ext>
            </a:extLst>
          </p:cNvPr>
          <p:cNvSpPr/>
          <p:nvPr/>
        </p:nvSpPr>
        <p:spPr>
          <a:xfrm rot="10800000">
            <a:off x="1444307" y="3180634"/>
            <a:ext cx="900000" cy="964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endParaRPr>
          </a:p>
        </p:txBody>
      </p:sp>
      <p:cxnSp>
        <p:nvCxnSpPr>
          <p:cNvPr id="19" name="Straight Connector 39">
            <a:extLst>
              <a:ext uri="{FF2B5EF4-FFF2-40B4-BE49-F238E27FC236}">
                <a16:creationId xmlns:a16="http://schemas.microsoft.com/office/drawing/2014/main" id="{31837D81-48F4-D24F-8D77-DEE6C2718E13}"/>
              </a:ext>
            </a:extLst>
          </p:cNvPr>
          <p:cNvCxnSpPr/>
          <p:nvPr/>
        </p:nvCxnSpPr>
        <p:spPr>
          <a:xfrm>
            <a:off x="2457263" y="3226094"/>
            <a:ext cx="712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ectangle 40">
            <a:extLst>
              <a:ext uri="{FF2B5EF4-FFF2-40B4-BE49-F238E27FC236}">
                <a16:creationId xmlns:a16="http://schemas.microsoft.com/office/drawing/2014/main" id="{5DEE9B7B-9852-8943-B065-FD58867A2B89}"/>
              </a:ext>
            </a:extLst>
          </p:cNvPr>
          <p:cNvSpPr/>
          <p:nvPr/>
        </p:nvSpPr>
        <p:spPr>
          <a:xfrm>
            <a:off x="4512627" y="1720521"/>
            <a:ext cx="5148000" cy="1431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PA risk team working mechanism with business team</a:t>
            </a:r>
            <a:endParaRPr lang="en-US" altLang="zh-CN" sz="1200" dirty="0">
              <a:solidFill>
                <a:srgbClr val="051640"/>
              </a:solidFill>
              <a:latin typeface="Calibri" panose="020F0502020204030204" pitchFamily="34" charset="0"/>
            </a:endParaRPr>
          </a:p>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Potential PA risks identification</a:t>
            </a:r>
            <a:r>
              <a:rPr lang="en-US" altLang="zh-CN" sz="1200" dirty="0">
                <a:solidFill>
                  <a:srgbClr val="051640"/>
                </a:solidFill>
                <a:latin typeface="Calibri" panose="020F0502020204030204" pitchFamily="34" charset="0"/>
              </a:rPr>
              <a:t>, based on historical cases and current promotion campaigns.</a:t>
            </a:r>
          </a:p>
          <a:p>
            <a:pPr marL="171450" indent="-171450">
              <a:spcAft>
                <a:spcPts val="600"/>
              </a:spcAft>
              <a:buFont typeface="Arial" panose="020B0604020202020204" pitchFamily="34" charset="0"/>
              <a:buChar char="•"/>
            </a:pPr>
            <a:r>
              <a:rPr lang="en-US" altLang="zh-CN" sz="1200" dirty="0">
                <a:solidFill>
                  <a:srgbClr val="051640"/>
                </a:solidFill>
                <a:latin typeface="Calibri" panose="020F0502020204030204" pitchFamily="34" charset="0"/>
              </a:rPr>
              <a:t>Risk advisory services for business side </a:t>
            </a:r>
            <a:r>
              <a:rPr lang="en-US" altLang="zh-CN" sz="1200" b="1" dirty="0">
                <a:solidFill>
                  <a:srgbClr val="051640"/>
                </a:solidFill>
                <a:latin typeface="Calibri" panose="020F0502020204030204" pitchFamily="34" charset="0"/>
              </a:rPr>
              <a:t>campaign design.</a:t>
            </a:r>
          </a:p>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Business &amp; PA strategies</a:t>
            </a:r>
            <a:r>
              <a:rPr lang="zh-CN" altLang="en-US" sz="1200" b="1" dirty="0">
                <a:solidFill>
                  <a:srgbClr val="051640"/>
                </a:solidFill>
                <a:latin typeface="Calibri" panose="020F0502020204030204" pitchFamily="34" charset="0"/>
              </a:rPr>
              <a:t> </a:t>
            </a:r>
            <a:r>
              <a:rPr lang="en-US" altLang="zh-CN" sz="1200" b="1" dirty="0">
                <a:solidFill>
                  <a:srgbClr val="051640"/>
                </a:solidFill>
                <a:latin typeface="Calibri" panose="020F0502020204030204" pitchFamily="34" charset="0"/>
              </a:rPr>
              <a:t>design</a:t>
            </a:r>
            <a:r>
              <a:rPr lang="en-US" altLang="zh-CN" sz="1200" dirty="0">
                <a:solidFill>
                  <a:srgbClr val="051640"/>
                </a:solidFill>
                <a:latin typeface="Calibri" panose="020F0502020204030204" pitchFamily="34" charset="0"/>
              </a:rPr>
              <a:t>, restrict the target customer group and make limitations to avoid potential risks.</a:t>
            </a:r>
          </a:p>
        </p:txBody>
      </p:sp>
      <p:sp>
        <p:nvSpPr>
          <p:cNvPr id="21" name="Rectangle 41">
            <a:extLst>
              <a:ext uri="{FF2B5EF4-FFF2-40B4-BE49-F238E27FC236}">
                <a16:creationId xmlns:a16="http://schemas.microsoft.com/office/drawing/2014/main" id="{B9BEB930-BCBD-5B4C-87E1-77263F4AE7BE}"/>
              </a:ext>
            </a:extLst>
          </p:cNvPr>
          <p:cNvSpPr/>
          <p:nvPr/>
        </p:nvSpPr>
        <p:spPr>
          <a:xfrm>
            <a:off x="4512627" y="3299799"/>
            <a:ext cx="5148000" cy="2227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Business strategies</a:t>
            </a:r>
            <a:r>
              <a:rPr lang="zh-CN" altLang="en-US" sz="1200" b="1"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(used for basic business process protection) </a:t>
            </a:r>
            <a:r>
              <a:rPr lang="en-US" altLang="zh-CN" sz="1200" b="1" dirty="0">
                <a:solidFill>
                  <a:srgbClr val="051640"/>
                </a:solidFill>
                <a:latin typeface="Calibri" panose="020F0502020204030204" pitchFamily="34" charset="0"/>
              </a:rPr>
              <a:t>configuration </a:t>
            </a:r>
            <a:r>
              <a:rPr lang="en-US" altLang="zh-CN" sz="1200" dirty="0">
                <a:solidFill>
                  <a:srgbClr val="051640"/>
                </a:solidFill>
                <a:latin typeface="Calibri" panose="020F0502020204030204" pitchFamily="34" charset="0"/>
              </a:rPr>
              <a:t>on the marketing platform</a:t>
            </a:r>
          </a:p>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Machine</a:t>
            </a:r>
            <a:r>
              <a:rPr lang="zh-CN" altLang="en-US" sz="1200" b="1" dirty="0">
                <a:solidFill>
                  <a:srgbClr val="051640"/>
                </a:solidFill>
                <a:latin typeface="Calibri" panose="020F0502020204030204" pitchFamily="34" charset="0"/>
              </a:rPr>
              <a:t> </a:t>
            </a:r>
            <a:r>
              <a:rPr lang="en-US" altLang="zh-CN" sz="1200" b="1" dirty="0">
                <a:solidFill>
                  <a:srgbClr val="051640"/>
                </a:solidFill>
                <a:latin typeface="Calibri" panose="020F0502020204030204" pitchFamily="34" charset="0"/>
              </a:rPr>
              <a:t>learning</a:t>
            </a:r>
            <a:r>
              <a:rPr lang="zh-CN" altLang="en-US" sz="1200" b="1" dirty="0">
                <a:solidFill>
                  <a:srgbClr val="051640"/>
                </a:solidFill>
                <a:latin typeface="Calibri" panose="020F0502020204030204" pitchFamily="34" charset="0"/>
              </a:rPr>
              <a:t> </a:t>
            </a:r>
            <a:r>
              <a:rPr lang="en-US" altLang="zh-CN" sz="1200" b="1" dirty="0">
                <a:solidFill>
                  <a:srgbClr val="051640"/>
                </a:solidFill>
                <a:latin typeface="Calibri" panose="020F0502020204030204" pitchFamily="34" charset="0"/>
              </a:rPr>
              <a:t>models, rules, and black-lists </a:t>
            </a:r>
            <a:r>
              <a:rPr lang="en-US" altLang="zh-CN" sz="1200" dirty="0">
                <a:solidFill>
                  <a:srgbClr val="051640"/>
                </a:solidFill>
                <a:latin typeface="Calibri" panose="020F0502020204030204" pitchFamily="34" charset="0"/>
              </a:rPr>
              <a:t>to detect PA risks</a:t>
            </a:r>
          </a:p>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PA risk strategies</a:t>
            </a:r>
            <a:r>
              <a:rPr lang="en-US" altLang="zh-CN" sz="1200" dirty="0">
                <a:solidFill>
                  <a:srgbClr val="051640"/>
                </a:solidFill>
                <a:latin typeface="Calibri" panose="020F0502020204030204" pitchFamily="34" charset="0"/>
              </a:rPr>
              <a:t> (covering the risk features that business rules cannot stop, based on historical cases and cheating behavior patterns analysis) </a:t>
            </a:r>
            <a:r>
              <a:rPr lang="en-US" altLang="zh-CN" sz="1200" b="1" dirty="0">
                <a:solidFill>
                  <a:srgbClr val="051640"/>
                </a:solidFill>
                <a:latin typeface="Calibri" panose="020F0502020204030204" pitchFamily="34" charset="0"/>
              </a:rPr>
              <a:t>configuration </a:t>
            </a:r>
            <a:r>
              <a:rPr lang="en-US" altLang="zh-CN" sz="1200" dirty="0">
                <a:solidFill>
                  <a:srgbClr val="051640"/>
                </a:solidFill>
                <a:latin typeface="Calibri" panose="020F0502020204030204" pitchFamily="34" charset="0"/>
              </a:rPr>
              <a:t>on the risk engine to produce risk decisions</a:t>
            </a:r>
          </a:p>
          <a:p>
            <a:pPr marL="171450" indent="-171450">
              <a:spcAft>
                <a:spcPts val="600"/>
              </a:spcAft>
              <a:buFont typeface="Arial" panose="020B0604020202020204" pitchFamily="34" charset="0"/>
              <a:buChar char="•"/>
            </a:pPr>
            <a:r>
              <a:rPr lang="en-US" altLang="zh-CN" sz="1200" b="1" dirty="0">
                <a:solidFill>
                  <a:srgbClr val="051640"/>
                </a:solidFill>
                <a:latin typeface="Calibri" panose="020F0502020204030204" pitchFamily="34" charset="0"/>
              </a:rPr>
              <a:t>Real time monitoring platform </a:t>
            </a:r>
            <a:r>
              <a:rPr lang="en-US" altLang="zh-CN" sz="1200" dirty="0">
                <a:solidFill>
                  <a:srgbClr val="051640"/>
                </a:solidFill>
                <a:latin typeface="Calibri" panose="020F0502020204030204" pitchFamily="34" charset="0"/>
              </a:rPr>
              <a:t>for business indicators and PA risk control performance indicators</a:t>
            </a:r>
          </a:p>
        </p:txBody>
      </p:sp>
      <p:sp>
        <p:nvSpPr>
          <p:cNvPr id="22" name="Rectangle 42">
            <a:extLst>
              <a:ext uri="{FF2B5EF4-FFF2-40B4-BE49-F238E27FC236}">
                <a16:creationId xmlns:a16="http://schemas.microsoft.com/office/drawing/2014/main" id="{7AAF5AE0-67A0-FC4A-89A9-35E39BCE90BE}"/>
              </a:ext>
            </a:extLst>
          </p:cNvPr>
          <p:cNvSpPr/>
          <p:nvPr/>
        </p:nvSpPr>
        <p:spPr>
          <a:xfrm>
            <a:off x="4512627" y="5668717"/>
            <a:ext cx="5148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indent="-171450">
              <a:spcAft>
                <a:spcPts val="600"/>
              </a:spcAft>
              <a:buFont typeface="Arial" panose="020B0604020202020204" pitchFamily="34" charset="0"/>
              <a:buChar char="•"/>
            </a:pPr>
            <a:r>
              <a:rPr lang="en-US" altLang="zh-CN" sz="1200" dirty="0">
                <a:solidFill>
                  <a:srgbClr val="051640"/>
                </a:solidFill>
                <a:latin typeface="Calibri" panose="020F0502020204030204" pitchFamily="34" charset="0"/>
              </a:rPr>
              <a:t>PA risk control effectiveness and efficiency </a:t>
            </a:r>
            <a:r>
              <a:rPr lang="en-US" altLang="zh-CN" sz="1200" b="1" dirty="0">
                <a:solidFill>
                  <a:srgbClr val="051640"/>
                </a:solidFill>
                <a:latin typeface="Calibri" panose="020F0502020204030204" pitchFamily="34" charset="0"/>
              </a:rPr>
              <a:t>evaluation</a:t>
            </a:r>
            <a:r>
              <a:rPr lang="en-US" altLang="zh-CN" sz="1200" dirty="0">
                <a:solidFill>
                  <a:srgbClr val="051640"/>
                </a:solidFill>
                <a:latin typeface="Calibri" panose="020F0502020204030204" pitchFamily="34" charset="0"/>
              </a:rPr>
              <a:t>, and further </a:t>
            </a:r>
            <a:r>
              <a:rPr lang="en-US" altLang="zh-CN" sz="1200" b="1" dirty="0">
                <a:solidFill>
                  <a:srgbClr val="051640"/>
                </a:solidFill>
                <a:latin typeface="Calibri" panose="020F0502020204030204" pitchFamily="34" charset="0"/>
              </a:rPr>
              <a:t>optimization</a:t>
            </a:r>
            <a:r>
              <a:rPr lang="en-US" altLang="zh-CN" sz="1200" dirty="0">
                <a:solidFill>
                  <a:srgbClr val="051640"/>
                </a:solidFill>
                <a:latin typeface="Calibri" panose="020F0502020204030204" pitchFamily="34" charset="0"/>
              </a:rPr>
              <a:t> for next promotion campaign (including name list refreshment, capabilities enhancement, etc.)</a:t>
            </a:r>
            <a:endParaRPr lang="zh-CN" altLang="en-US" sz="1200" dirty="0">
              <a:solidFill>
                <a:srgbClr val="051640"/>
              </a:solidFill>
              <a:latin typeface="Calibri" panose="020F0502020204030204" pitchFamily="34" charset="0"/>
            </a:endParaRPr>
          </a:p>
        </p:txBody>
      </p:sp>
      <p:sp>
        <p:nvSpPr>
          <p:cNvPr id="23" name="Isosceles Triangle 67">
            <a:extLst>
              <a:ext uri="{FF2B5EF4-FFF2-40B4-BE49-F238E27FC236}">
                <a16:creationId xmlns:a16="http://schemas.microsoft.com/office/drawing/2014/main" id="{7B748642-481B-8648-A4A9-038AF7120BDE}"/>
              </a:ext>
            </a:extLst>
          </p:cNvPr>
          <p:cNvSpPr/>
          <p:nvPr/>
        </p:nvSpPr>
        <p:spPr>
          <a:xfrm rot="16200000">
            <a:off x="8065446" y="3916451"/>
            <a:ext cx="3759526" cy="18801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68">
            <a:extLst>
              <a:ext uri="{FF2B5EF4-FFF2-40B4-BE49-F238E27FC236}">
                <a16:creationId xmlns:a16="http://schemas.microsoft.com/office/drawing/2014/main" id="{7FDA613E-BC32-F84E-B7DD-EC0D73B5C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835" y="1867922"/>
            <a:ext cx="468000" cy="468000"/>
          </a:xfrm>
          <a:prstGeom prst="rect">
            <a:avLst/>
          </a:prstGeom>
        </p:spPr>
      </p:pic>
      <p:pic>
        <p:nvPicPr>
          <p:cNvPr id="25" name="Picture 69">
            <a:extLst>
              <a:ext uri="{FF2B5EF4-FFF2-40B4-BE49-F238E27FC236}">
                <a16:creationId xmlns:a16="http://schemas.microsoft.com/office/drawing/2014/main" id="{0A1CD270-9B25-6344-B948-805F4E2E2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4835" y="2814580"/>
            <a:ext cx="468000" cy="468000"/>
          </a:xfrm>
          <a:prstGeom prst="rect">
            <a:avLst/>
          </a:prstGeom>
        </p:spPr>
      </p:pic>
      <p:pic>
        <p:nvPicPr>
          <p:cNvPr id="26" name="Picture 70">
            <a:extLst>
              <a:ext uri="{FF2B5EF4-FFF2-40B4-BE49-F238E27FC236}">
                <a16:creationId xmlns:a16="http://schemas.microsoft.com/office/drawing/2014/main" id="{85BFF33C-1916-CE46-81F1-1292F5717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4835" y="4707896"/>
            <a:ext cx="468000" cy="468000"/>
          </a:xfrm>
          <a:prstGeom prst="rect">
            <a:avLst/>
          </a:prstGeom>
        </p:spPr>
      </p:pic>
      <p:pic>
        <p:nvPicPr>
          <p:cNvPr id="27" name="Picture 71">
            <a:extLst>
              <a:ext uri="{FF2B5EF4-FFF2-40B4-BE49-F238E27FC236}">
                <a16:creationId xmlns:a16="http://schemas.microsoft.com/office/drawing/2014/main" id="{20D062C8-5B47-B748-BAEE-F2497B5FCA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4835" y="3761238"/>
            <a:ext cx="468000" cy="468000"/>
          </a:xfrm>
          <a:prstGeom prst="rect">
            <a:avLst/>
          </a:prstGeom>
        </p:spPr>
      </p:pic>
      <p:pic>
        <p:nvPicPr>
          <p:cNvPr id="28" name="Picture 72">
            <a:extLst>
              <a:ext uri="{FF2B5EF4-FFF2-40B4-BE49-F238E27FC236}">
                <a16:creationId xmlns:a16="http://schemas.microsoft.com/office/drawing/2014/main" id="{55B50A7E-E460-7E42-802B-C845B36A3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4835" y="5654556"/>
            <a:ext cx="468000" cy="468000"/>
          </a:xfrm>
          <a:prstGeom prst="rect">
            <a:avLst/>
          </a:prstGeom>
        </p:spPr>
      </p:pic>
      <p:sp>
        <p:nvSpPr>
          <p:cNvPr id="29" name="TextBox 73">
            <a:extLst>
              <a:ext uri="{FF2B5EF4-FFF2-40B4-BE49-F238E27FC236}">
                <a16:creationId xmlns:a16="http://schemas.microsoft.com/office/drawing/2014/main" id="{70C7C8D4-0C39-BF46-B5AB-0490E8EC5E05}"/>
              </a:ext>
            </a:extLst>
          </p:cNvPr>
          <p:cNvSpPr txBox="1"/>
          <p:nvPr/>
        </p:nvSpPr>
        <p:spPr>
          <a:xfrm>
            <a:off x="10808193" y="1917256"/>
            <a:ext cx="1076960" cy="369332"/>
          </a:xfrm>
          <a:prstGeom prst="rect">
            <a:avLst/>
          </a:prstGeom>
          <a:noFill/>
        </p:spPr>
        <p:txBody>
          <a:bodyPr wrap="square" rtlCol="0">
            <a:spAutoFit/>
          </a:bodyPr>
          <a:lstStyle/>
          <a:p>
            <a:r>
              <a:rPr lang="en-US" altLang="zh-CN" b="1" dirty="0">
                <a:solidFill>
                  <a:srgbClr val="009EE7"/>
                </a:solidFill>
                <a:latin typeface="Calibri" panose="020F0502020204030204" pitchFamily="34" charset="0"/>
              </a:rPr>
              <a:t>People</a:t>
            </a:r>
            <a:endParaRPr lang="zh-CN" altLang="en-US" b="1" dirty="0">
              <a:solidFill>
                <a:srgbClr val="009EE7"/>
              </a:solidFill>
              <a:latin typeface="Calibri" panose="020F0502020204030204" pitchFamily="34" charset="0"/>
            </a:endParaRPr>
          </a:p>
        </p:txBody>
      </p:sp>
      <p:sp>
        <p:nvSpPr>
          <p:cNvPr id="30" name="TextBox 74">
            <a:extLst>
              <a:ext uri="{FF2B5EF4-FFF2-40B4-BE49-F238E27FC236}">
                <a16:creationId xmlns:a16="http://schemas.microsoft.com/office/drawing/2014/main" id="{6B819818-920E-7748-8424-B7002400D93F}"/>
              </a:ext>
            </a:extLst>
          </p:cNvPr>
          <p:cNvSpPr txBox="1"/>
          <p:nvPr/>
        </p:nvSpPr>
        <p:spPr>
          <a:xfrm>
            <a:off x="10808193" y="2863914"/>
            <a:ext cx="1076960" cy="369332"/>
          </a:xfrm>
          <a:prstGeom prst="rect">
            <a:avLst/>
          </a:prstGeom>
          <a:noFill/>
        </p:spPr>
        <p:txBody>
          <a:bodyPr wrap="square" rtlCol="0">
            <a:spAutoFit/>
          </a:bodyPr>
          <a:lstStyle/>
          <a:p>
            <a:r>
              <a:rPr lang="en-US" altLang="zh-CN" b="1" dirty="0">
                <a:solidFill>
                  <a:srgbClr val="009EE7"/>
                </a:solidFill>
                <a:latin typeface="Calibri" panose="020F0502020204030204" pitchFamily="34" charset="0"/>
              </a:rPr>
              <a:t>Data</a:t>
            </a:r>
            <a:endParaRPr lang="zh-CN" altLang="en-US" sz="2000" b="1" dirty="0">
              <a:solidFill>
                <a:srgbClr val="009EE7"/>
              </a:solidFill>
              <a:latin typeface="Calibri" panose="020F0502020204030204" pitchFamily="34" charset="0"/>
            </a:endParaRPr>
          </a:p>
        </p:txBody>
      </p:sp>
      <p:sp>
        <p:nvSpPr>
          <p:cNvPr id="31" name="TextBox 99">
            <a:extLst>
              <a:ext uri="{FF2B5EF4-FFF2-40B4-BE49-F238E27FC236}">
                <a16:creationId xmlns:a16="http://schemas.microsoft.com/office/drawing/2014/main" id="{6DFA3A23-F33A-B348-826B-ACBC779C9E55}"/>
              </a:ext>
            </a:extLst>
          </p:cNvPr>
          <p:cNvSpPr txBox="1"/>
          <p:nvPr/>
        </p:nvSpPr>
        <p:spPr>
          <a:xfrm>
            <a:off x="10808193" y="3810572"/>
            <a:ext cx="10769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9EE7"/>
                </a:solidFill>
                <a:latin typeface="Calibri" panose="020F0502020204030204" pitchFamily="34" charset="0"/>
              </a:rPr>
              <a:t>Model</a:t>
            </a:r>
          </a:p>
        </p:txBody>
      </p:sp>
      <p:sp>
        <p:nvSpPr>
          <p:cNvPr id="32" name="TextBox 99">
            <a:extLst>
              <a:ext uri="{FF2B5EF4-FFF2-40B4-BE49-F238E27FC236}">
                <a16:creationId xmlns:a16="http://schemas.microsoft.com/office/drawing/2014/main" id="{849D2DF6-17D8-D44F-AFCE-A810EA4ECF28}"/>
              </a:ext>
            </a:extLst>
          </p:cNvPr>
          <p:cNvSpPr txBox="1"/>
          <p:nvPr/>
        </p:nvSpPr>
        <p:spPr>
          <a:xfrm>
            <a:off x="10808193" y="4757230"/>
            <a:ext cx="12790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9EE7"/>
                </a:solidFill>
                <a:latin typeface="Calibri" panose="020F0502020204030204" pitchFamily="34" charset="0"/>
              </a:rPr>
              <a:t>Platform</a:t>
            </a:r>
            <a:endParaRPr lang="en-US" altLang="zh-CN" sz="2000" b="1" dirty="0">
              <a:solidFill>
                <a:srgbClr val="009EE7"/>
              </a:solidFill>
              <a:latin typeface="Calibri" panose="020F0502020204030204" pitchFamily="34" charset="0"/>
            </a:endParaRPr>
          </a:p>
        </p:txBody>
      </p:sp>
      <p:sp>
        <p:nvSpPr>
          <p:cNvPr id="33" name="TextBox 99">
            <a:extLst>
              <a:ext uri="{FF2B5EF4-FFF2-40B4-BE49-F238E27FC236}">
                <a16:creationId xmlns:a16="http://schemas.microsoft.com/office/drawing/2014/main" id="{DEBB3810-0B43-6140-AA9F-6B48511DE894}"/>
              </a:ext>
            </a:extLst>
          </p:cNvPr>
          <p:cNvSpPr txBox="1"/>
          <p:nvPr/>
        </p:nvSpPr>
        <p:spPr>
          <a:xfrm>
            <a:off x="10808193" y="5703890"/>
            <a:ext cx="10769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9EE7"/>
                </a:solidFill>
                <a:latin typeface="Calibri" panose="020F0502020204030204" pitchFamily="34" charset="0"/>
              </a:rPr>
              <a:t>Policy</a:t>
            </a:r>
            <a:endParaRPr lang="en-US" altLang="zh-CN" sz="2000" b="1" dirty="0">
              <a:solidFill>
                <a:srgbClr val="009EE7"/>
              </a:solidFill>
              <a:latin typeface="Calibri" panose="020F0502020204030204" pitchFamily="34" charset="0"/>
            </a:endParaRPr>
          </a:p>
        </p:txBody>
      </p:sp>
      <p:sp>
        <p:nvSpPr>
          <p:cNvPr id="34" name="TextBox 66">
            <a:extLst>
              <a:ext uri="{FF2B5EF4-FFF2-40B4-BE49-F238E27FC236}">
                <a16:creationId xmlns:a16="http://schemas.microsoft.com/office/drawing/2014/main" id="{8A32B6CD-4FBF-3644-B1A4-B0DC2A0DF68D}"/>
              </a:ext>
            </a:extLst>
          </p:cNvPr>
          <p:cNvSpPr txBox="1"/>
          <p:nvPr/>
        </p:nvSpPr>
        <p:spPr>
          <a:xfrm>
            <a:off x="602727" y="1126995"/>
            <a:ext cx="10044000" cy="369332"/>
          </a:xfrm>
          <a:prstGeom prst="rect">
            <a:avLst/>
          </a:prstGeom>
          <a:noFill/>
        </p:spPr>
        <p:txBody>
          <a:bodyPr wrap="square" rtlCol="0">
            <a:spAutoFit/>
          </a:bodyPr>
          <a:lstStyle/>
          <a:p>
            <a:r>
              <a:rPr lang="en-US" altLang="zh-CN" b="1" dirty="0">
                <a:solidFill>
                  <a:schemeClr val="tx1">
                    <a:lumMod val="65000"/>
                    <a:lumOff val="35000"/>
                  </a:schemeClr>
                </a:solidFill>
                <a:latin typeface="Calibri" panose="020F0502020204030204" pitchFamily="34" charset="0"/>
              </a:rPr>
              <a:t>ANT Financials PA best practices cover the whole promotion lifecycle with an iterative process</a:t>
            </a:r>
            <a:endParaRPr lang="zh-CN" altLang="en-US" b="1" dirty="0">
              <a:solidFill>
                <a:schemeClr val="tx1">
                  <a:lumMod val="65000"/>
                  <a:lumOff val="35000"/>
                </a:schemeClr>
              </a:solidFill>
              <a:latin typeface="Calibri" panose="020F0502020204030204" pitchFamily="34" charset="0"/>
            </a:endParaRPr>
          </a:p>
        </p:txBody>
      </p:sp>
    </p:spTree>
    <p:extLst>
      <p:ext uri="{BB962C8B-B14F-4D97-AF65-F5344CB8AC3E}">
        <p14:creationId xmlns:p14="http://schemas.microsoft.com/office/powerpoint/2010/main" val="502053840"/>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5418309" y="1241481"/>
            <a:ext cx="4091709" cy="863375"/>
          </a:xfrm>
          <a:prstGeom prst="roundRect">
            <a:avLst/>
          </a:prstGeom>
          <a:solidFill>
            <a:srgbClr val="A6A6A6"/>
          </a:solidFill>
          <a:ln w="25400" cap="flat" cmpd="sng" algn="ctr">
            <a:solidFill>
              <a:srgbClr val="A6A6A6"/>
            </a:solidFill>
            <a:prstDash val="solid"/>
          </a:ln>
          <a:effectLst/>
        </p:spPr>
        <p:txBody>
          <a:bodyPr rtlCol="0" anchor="ctr"/>
          <a:lstStyle/>
          <a:p>
            <a:pPr algn="ctr" hangingPunct="1">
              <a:buClrTx/>
            </a:pPr>
            <a:r>
              <a:rPr lang="en-US" altLang="zh-CN" sz="2400" dirty="0">
                <a:solidFill>
                  <a:prstClr val="white"/>
                </a:solidFill>
                <a:ea typeface="Segoe UI" panose="020B0502040204020203" pitchFamily="34" charset="0"/>
                <a:cs typeface="Segoe UI" panose="020B0502040204020203" pitchFamily="34" charset="0"/>
              </a:rPr>
              <a:t>E-Wallet Payment Methods</a:t>
            </a:r>
            <a:endParaRPr lang="zh-CN" altLang="en-US" sz="2400" dirty="0">
              <a:solidFill>
                <a:prstClr val="white"/>
              </a:solidFill>
              <a:ea typeface="Segoe UI" panose="020B0502040204020203" pitchFamily="34" charset="0"/>
              <a:cs typeface="Segoe UI" panose="020B0502040204020203" pitchFamily="34" charset="0"/>
            </a:endParaRPr>
          </a:p>
        </p:txBody>
      </p:sp>
      <p:cxnSp>
        <p:nvCxnSpPr>
          <p:cNvPr id="37" name="直接连接符 42"/>
          <p:cNvCxnSpPr>
            <a:stCxn id="36" idx="2"/>
          </p:cNvCxnSpPr>
          <p:nvPr/>
        </p:nvCxnSpPr>
        <p:spPr>
          <a:xfrm flipH="1">
            <a:off x="7459545" y="2104855"/>
            <a:ext cx="4618" cy="507868"/>
          </a:xfrm>
          <a:prstGeom prst="line">
            <a:avLst/>
          </a:prstGeom>
          <a:solidFill>
            <a:sysClr val="window" lastClr="FFFFFF"/>
          </a:solidFill>
          <a:ln w="12700" cap="flat" cmpd="sng" algn="ctr">
            <a:solidFill>
              <a:srgbClr val="A6A6A6"/>
            </a:solidFill>
            <a:prstDash val="solid"/>
          </a:ln>
          <a:effectLst/>
        </p:spPr>
      </p:cxnSp>
      <p:cxnSp>
        <p:nvCxnSpPr>
          <p:cNvPr id="38" name="直接连接符 43"/>
          <p:cNvCxnSpPr/>
          <p:nvPr/>
        </p:nvCxnSpPr>
        <p:spPr>
          <a:xfrm>
            <a:off x="4165043" y="2612722"/>
            <a:ext cx="5952169" cy="24190"/>
          </a:xfrm>
          <a:prstGeom prst="line">
            <a:avLst/>
          </a:prstGeom>
          <a:solidFill>
            <a:sysClr val="window" lastClr="FFFFFF"/>
          </a:solidFill>
          <a:ln w="12700" cap="flat" cmpd="sng" algn="ctr">
            <a:solidFill>
              <a:srgbClr val="A6A6A6"/>
            </a:solidFill>
            <a:prstDash val="solid"/>
          </a:ln>
          <a:effectLst/>
        </p:spPr>
      </p:cxnSp>
      <p:cxnSp>
        <p:nvCxnSpPr>
          <p:cNvPr id="39" name="直接连接符 46"/>
          <p:cNvCxnSpPr/>
          <p:nvPr/>
        </p:nvCxnSpPr>
        <p:spPr>
          <a:xfrm>
            <a:off x="4174874" y="2612723"/>
            <a:ext cx="0" cy="806241"/>
          </a:xfrm>
          <a:prstGeom prst="line">
            <a:avLst/>
          </a:prstGeom>
          <a:solidFill>
            <a:sysClr val="window" lastClr="FFFFFF"/>
          </a:solidFill>
          <a:ln w="12700" cap="flat" cmpd="sng" algn="ctr">
            <a:solidFill>
              <a:srgbClr val="A6A6A6"/>
            </a:solidFill>
            <a:prstDash val="solid"/>
          </a:ln>
          <a:effectLst/>
        </p:spPr>
      </p:cxnSp>
      <p:cxnSp>
        <p:nvCxnSpPr>
          <p:cNvPr id="40" name="直接连接符 48"/>
          <p:cNvCxnSpPr>
            <a:endCxn id="44" idx="0"/>
          </p:cNvCxnSpPr>
          <p:nvPr/>
        </p:nvCxnSpPr>
        <p:spPr>
          <a:xfrm>
            <a:off x="10117212" y="2636912"/>
            <a:ext cx="8565" cy="432048"/>
          </a:xfrm>
          <a:prstGeom prst="line">
            <a:avLst/>
          </a:prstGeom>
          <a:solidFill>
            <a:sysClr val="window" lastClr="FFFFFF"/>
          </a:solidFill>
          <a:ln w="12700" cap="flat" cmpd="sng" algn="ctr">
            <a:solidFill>
              <a:srgbClr val="A6A6A6"/>
            </a:solidFill>
            <a:prstDash val="solid"/>
          </a:ln>
          <a:effectLst/>
        </p:spPr>
      </p:cxnSp>
      <p:sp>
        <p:nvSpPr>
          <p:cNvPr id="41" name="圆角矩形 40"/>
          <p:cNvSpPr/>
          <p:nvPr/>
        </p:nvSpPr>
        <p:spPr>
          <a:xfrm>
            <a:off x="1629818" y="3119651"/>
            <a:ext cx="5319914" cy="639131"/>
          </a:xfrm>
          <a:prstGeom prst="roundRect">
            <a:avLst/>
          </a:prstGeom>
          <a:solidFill>
            <a:srgbClr val="009EE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hangingPunct="1">
              <a:buClrTx/>
            </a:pPr>
            <a:r>
              <a:rPr lang="en-US" altLang="zh-CN" sz="1600" b="1" dirty="0">
                <a:solidFill>
                  <a:schemeClr val="bg1"/>
                </a:solidFill>
              </a:rPr>
              <a:t>Balance Account Payment</a:t>
            </a:r>
            <a:endParaRPr lang="zh-CN" altLang="en-US" sz="1600" b="1" dirty="0">
              <a:solidFill>
                <a:schemeClr val="bg1"/>
              </a:solidFill>
            </a:endParaRPr>
          </a:p>
        </p:txBody>
      </p:sp>
      <p:sp>
        <p:nvSpPr>
          <p:cNvPr id="42" name="圆角矩形 41"/>
          <p:cNvSpPr/>
          <p:nvPr/>
        </p:nvSpPr>
        <p:spPr>
          <a:xfrm>
            <a:off x="1697991" y="4280540"/>
            <a:ext cx="794064" cy="562267"/>
          </a:xfrm>
          <a:prstGeom prst="roundRect">
            <a:avLst/>
          </a:prstGeom>
          <a:solidFill>
            <a:srgbClr val="009EE7"/>
          </a:solidFill>
          <a:ln w="25400" cap="flat" cmpd="sng" algn="ctr">
            <a:solidFill>
              <a:srgbClr val="00B0F0"/>
            </a:solidFill>
            <a:prstDash val="solid"/>
          </a:ln>
          <a:effectLst/>
        </p:spPr>
        <p:txBody>
          <a:bodyPr rtlCol="0" anchor="ctr"/>
          <a:lstStyle/>
          <a:p>
            <a:pPr algn="ctr" hangingPunct="1">
              <a:buClrTx/>
            </a:pPr>
            <a:r>
              <a:rPr lang="en-US" altLang="zh-CN" sz="1400" b="1" dirty="0">
                <a:solidFill>
                  <a:prstClr val="white"/>
                </a:solidFill>
                <a:ea typeface="Segoe UI" panose="020B0502040204020203" pitchFamily="34" charset="0"/>
                <a:cs typeface="Segoe UI" panose="020B0502040204020203" pitchFamily="34" charset="0"/>
              </a:rPr>
              <a:t>Cash top up</a:t>
            </a:r>
            <a:endParaRPr lang="zh-CN" altLang="en-US" sz="1400" b="1" dirty="0">
              <a:solidFill>
                <a:prstClr val="white"/>
              </a:solidFill>
              <a:ea typeface="Segoe UI" panose="020B0502040204020203" pitchFamily="34" charset="0"/>
              <a:cs typeface="Segoe UI" panose="020B0502040204020203" pitchFamily="34" charset="0"/>
            </a:endParaRPr>
          </a:p>
        </p:txBody>
      </p:sp>
      <p:sp>
        <p:nvSpPr>
          <p:cNvPr id="44" name="圆角矩形 43"/>
          <p:cNvSpPr/>
          <p:nvPr/>
        </p:nvSpPr>
        <p:spPr>
          <a:xfrm>
            <a:off x="8796213" y="3068961"/>
            <a:ext cx="2659126" cy="762069"/>
          </a:xfrm>
          <a:prstGeom prst="roundRect">
            <a:avLst/>
          </a:prstGeom>
          <a:solidFill>
            <a:srgbClr val="00BFC3"/>
          </a:solidFill>
          <a:ln w="28575" cap="flat" cmpd="sng" algn="ctr">
            <a:noFill/>
            <a:prstDash val="solid"/>
          </a:ln>
          <a:effectLst/>
        </p:spPr>
        <p:txBody>
          <a:bodyPr vert="horz"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altLang="zh-CN" sz="1600" b="1" dirty="0">
                <a:solidFill>
                  <a:srgbClr val="FFFFFF"/>
                </a:solidFill>
              </a:rPr>
              <a:t>Card Payment</a:t>
            </a:r>
            <a:endParaRPr lang="zh-CN" altLang="en-US" sz="1600" b="1" dirty="0">
              <a:solidFill>
                <a:srgbClr val="FFFFFF"/>
              </a:solidFill>
            </a:endParaRPr>
          </a:p>
        </p:txBody>
      </p:sp>
      <p:sp>
        <p:nvSpPr>
          <p:cNvPr id="45" name="圆角矩形 44"/>
          <p:cNvSpPr/>
          <p:nvPr/>
        </p:nvSpPr>
        <p:spPr>
          <a:xfrm>
            <a:off x="2611546" y="4280541"/>
            <a:ext cx="1553497" cy="562267"/>
          </a:xfrm>
          <a:prstGeom prst="roundRect">
            <a:avLst/>
          </a:prstGeom>
          <a:solidFill>
            <a:srgbClr val="009EE7"/>
          </a:solidFill>
          <a:ln w="25400" cap="flat" cmpd="sng" algn="ctr">
            <a:solidFill>
              <a:srgbClr val="00B0F0"/>
            </a:solidFill>
            <a:prstDash val="solid"/>
          </a:ln>
          <a:effectLst/>
        </p:spPr>
        <p:txBody>
          <a:bodyPr rtlCol="0" anchor="ctr"/>
          <a:lstStyle/>
          <a:p>
            <a:pPr algn="ctr" hangingPunct="1">
              <a:buClrTx/>
            </a:pPr>
            <a:r>
              <a:rPr lang="en-US" altLang="zh-CN" sz="1400" b="1" dirty="0">
                <a:solidFill>
                  <a:prstClr val="white"/>
                </a:solidFill>
                <a:ea typeface="Segoe UI" panose="020B0502040204020203" pitchFamily="34" charset="0"/>
                <a:cs typeface="Segoe UI" panose="020B0502040204020203" pitchFamily="34" charset="0"/>
              </a:rPr>
              <a:t>Internet Banking top up</a:t>
            </a:r>
            <a:endParaRPr lang="zh-CN" altLang="en-US" sz="1400" b="1" dirty="0">
              <a:solidFill>
                <a:prstClr val="white"/>
              </a:solidFill>
              <a:ea typeface="Segoe UI" panose="020B0502040204020203" pitchFamily="34" charset="0"/>
              <a:cs typeface="Segoe UI" panose="020B0502040204020203" pitchFamily="34" charset="0"/>
            </a:endParaRPr>
          </a:p>
        </p:txBody>
      </p:sp>
      <p:sp>
        <p:nvSpPr>
          <p:cNvPr id="47" name="圆角矩形 46"/>
          <p:cNvSpPr/>
          <p:nvPr/>
        </p:nvSpPr>
        <p:spPr>
          <a:xfrm>
            <a:off x="4323861" y="4272295"/>
            <a:ext cx="794064" cy="562267"/>
          </a:xfrm>
          <a:prstGeom prst="roundRect">
            <a:avLst/>
          </a:prstGeom>
          <a:solidFill>
            <a:srgbClr val="009EE7"/>
          </a:solidFill>
          <a:ln w="25400" cap="flat" cmpd="sng" algn="ctr">
            <a:solidFill>
              <a:srgbClr val="00B0F0"/>
            </a:solidFill>
            <a:prstDash val="solid"/>
          </a:ln>
          <a:effectLst/>
        </p:spPr>
        <p:txBody>
          <a:bodyPr rtlCol="0" anchor="ctr"/>
          <a:lstStyle/>
          <a:p>
            <a:pPr algn="ctr" hangingPunct="1">
              <a:buClrTx/>
            </a:pPr>
            <a:r>
              <a:rPr lang="en-US" altLang="zh-CN" sz="1400" b="1" dirty="0" err="1">
                <a:solidFill>
                  <a:prstClr val="white"/>
                </a:solidFill>
                <a:ea typeface="Segoe UI" panose="020B0502040204020203" pitchFamily="34" charset="0"/>
                <a:cs typeface="Segoe UI" panose="020B0502040204020203" pitchFamily="34" charset="0"/>
              </a:rPr>
              <a:t>Paypal</a:t>
            </a:r>
            <a:r>
              <a:rPr lang="zh-CN" altLang="en-US" sz="1400" b="1" dirty="0">
                <a:solidFill>
                  <a:prstClr val="white"/>
                </a:solidFill>
                <a:ea typeface="Segoe UI" panose="020B0502040204020203" pitchFamily="34" charset="0"/>
                <a:cs typeface="Segoe UI" panose="020B0502040204020203" pitchFamily="34" charset="0"/>
              </a:rPr>
              <a:t> </a:t>
            </a:r>
            <a:r>
              <a:rPr lang="en-US" altLang="zh-CN" sz="1400" b="1" dirty="0">
                <a:solidFill>
                  <a:prstClr val="white"/>
                </a:solidFill>
                <a:ea typeface="Segoe UI" panose="020B0502040204020203" pitchFamily="34" charset="0"/>
                <a:cs typeface="Segoe UI" panose="020B0502040204020203" pitchFamily="34" charset="0"/>
              </a:rPr>
              <a:t>top up</a:t>
            </a:r>
            <a:endParaRPr lang="zh-CN" altLang="en-US" sz="1400" b="1" dirty="0">
              <a:solidFill>
                <a:prstClr val="white"/>
              </a:solidFill>
              <a:ea typeface="Segoe UI" panose="020B0502040204020203" pitchFamily="34" charset="0"/>
              <a:cs typeface="Segoe UI" panose="020B0502040204020203" pitchFamily="34" charset="0"/>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650" y="3220604"/>
            <a:ext cx="499748" cy="499748"/>
          </a:xfrm>
          <a:prstGeom prst="rect">
            <a:avLst/>
          </a:prstGeom>
        </p:spPr>
      </p:pic>
      <p:sp>
        <p:nvSpPr>
          <p:cNvPr id="50" name="文本框 8"/>
          <p:cNvSpPr txBox="1"/>
          <p:nvPr/>
        </p:nvSpPr>
        <p:spPr>
          <a:xfrm>
            <a:off x="396131" y="4416311"/>
            <a:ext cx="1211136" cy="276999"/>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200" b="1" dirty="0">
                <a:solidFill>
                  <a:srgbClr val="7F7F7F"/>
                </a:solidFill>
              </a:rPr>
              <a:t>Funding Source</a:t>
            </a:r>
            <a:endParaRPr kumimoji="1" lang="zh-CN" altLang="en-US" sz="1200" b="1" dirty="0">
              <a:solidFill>
                <a:srgbClr val="7F7F7F"/>
              </a:solidFill>
            </a:endParaRPr>
          </a:p>
        </p:txBody>
      </p:sp>
      <p:sp>
        <p:nvSpPr>
          <p:cNvPr id="51" name="圆角矩形 50"/>
          <p:cNvSpPr/>
          <p:nvPr/>
        </p:nvSpPr>
        <p:spPr>
          <a:xfrm>
            <a:off x="5282990" y="4280539"/>
            <a:ext cx="1666742" cy="562267"/>
          </a:xfrm>
          <a:prstGeom prst="roundRect">
            <a:avLst/>
          </a:prstGeom>
          <a:ln>
            <a:solidFill>
              <a:srgbClr val="009EE7"/>
            </a:solidFill>
          </a:ln>
        </p:spPr>
        <p:style>
          <a:lnRef idx="2">
            <a:schemeClr val="accent5"/>
          </a:lnRef>
          <a:fillRef idx="1">
            <a:schemeClr val="lt1"/>
          </a:fillRef>
          <a:effectRef idx="0">
            <a:schemeClr val="accent5"/>
          </a:effectRef>
          <a:fontRef idx="minor">
            <a:schemeClr val="dk1"/>
          </a:fontRef>
        </p:style>
        <p:txBody>
          <a:bodyPr rtlCol="0" anchor="ctr"/>
          <a:lstStyle/>
          <a:p>
            <a:pPr algn="ctr" hangingPunct="1">
              <a:buClrTx/>
            </a:pPr>
            <a:r>
              <a:rPr lang="en-US" altLang="zh-CN" sz="1400" b="1" dirty="0" err="1">
                <a:solidFill>
                  <a:schemeClr val="tx1"/>
                </a:solidFill>
                <a:ea typeface="Segoe UI" panose="020B0502040204020203" pitchFamily="34" charset="0"/>
                <a:cs typeface="Segoe UI" panose="020B0502040204020203" pitchFamily="34" charset="0"/>
              </a:rPr>
              <a:t>Paynamics</a:t>
            </a:r>
            <a:r>
              <a:rPr lang="en-US" altLang="zh-CN" sz="1400" b="1" dirty="0">
                <a:solidFill>
                  <a:schemeClr val="tx1"/>
                </a:solidFill>
                <a:ea typeface="Segoe UI" panose="020B0502040204020203" pitchFamily="34" charset="0"/>
                <a:cs typeface="Segoe UI" panose="020B0502040204020203" pitchFamily="34" charset="0"/>
              </a:rPr>
              <a:t> </a:t>
            </a:r>
            <a:r>
              <a:rPr lang="en-US" altLang="zh-CN" sz="1400" b="1" dirty="0" err="1">
                <a:solidFill>
                  <a:schemeClr val="tx1"/>
                </a:solidFill>
                <a:ea typeface="Segoe UI" panose="020B0502040204020203" pitchFamily="34" charset="0"/>
                <a:cs typeface="Segoe UI" panose="020B0502040204020203" pitchFamily="34" charset="0"/>
              </a:rPr>
              <a:t>Geteway</a:t>
            </a:r>
            <a:r>
              <a:rPr lang="en-US" altLang="zh-CN" sz="1400" b="1" dirty="0">
                <a:solidFill>
                  <a:schemeClr val="tx1"/>
                </a:solidFill>
                <a:ea typeface="Segoe UI" panose="020B0502040204020203" pitchFamily="34" charset="0"/>
                <a:cs typeface="Segoe UI" panose="020B0502040204020203" pitchFamily="34" charset="0"/>
              </a:rPr>
              <a:t> Top-up</a:t>
            </a:r>
            <a:endParaRPr lang="zh-CN" altLang="en-US" sz="1400" b="1" dirty="0">
              <a:solidFill>
                <a:schemeClr val="tx1"/>
              </a:solidFill>
              <a:ea typeface="Segoe UI" panose="020B0502040204020203" pitchFamily="34" charset="0"/>
              <a:cs typeface="Segoe UI" panose="020B0502040204020203" pitchFamily="34" charset="0"/>
            </a:endParaRPr>
          </a:p>
        </p:txBody>
      </p:sp>
      <p:sp>
        <p:nvSpPr>
          <p:cNvPr id="52" name="左箭头 51"/>
          <p:cNvSpPr/>
          <p:nvPr/>
        </p:nvSpPr>
        <p:spPr>
          <a:xfrm rot="5400000">
            <a:off x="5912955" y="3750316"/>
            <a:ext cx="272322" cy="630786"/>
          </a:xfrm>
          <a:prstGeom prst="leftArrow">
            <a:avLst/>
          </a:prstGeom>
          <a:solidFill>
            <a:srgbClr val="009EE7"/>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hangingPunct="1">
              <a:buClrTx/>
            </a:pPr>
            <a:endParaRPr lang="zh-CN" altLang="en-US" sz="1400" b="1">
              <a:solidFill>
                <a:schemeClr val="tx1"/>
              </a:solidFill>
              <a:ea typeface="Segoe UI" panose="020B0502040204020203" pitchFamily="34" charset="0"/>
              <a:cs typeface="Segoe UI" panose="020B0502040204020203" pitchFamily="34" charset="0"/>
            </a:endParaRPr>
          </a:p>
        </p:txBody>
      </p:sp>
      <p:sp>
        <p:nvSpPr>
          <p:cNvPr id="53" name="圆角矩形 52"/>
          <p:cNvSpPr/>
          <p:nvPr/>
        </p:nvSpPr>
        <p:spPr>
          <a:xfrm>
            <a:off x="9145848" y="4306894"/>
            <a:ext cx="1966451" cy="562267"/>
          </a:xfrm>
          <a:prstGeom prst="roundRect">
            <a:avLst/>
          </a:prstGeom>
          <a:ln>
            <a:solidFill>
              <a:srgbClr val="00BFC3"/>
            </a:solidFill>
          </a:ln>
        </p:spPr>
        <p:style>
          <a:lnRef idx="2">
            <a:schemeClr val="accent5"/>
          </a:lnRef>
          <a:fillRef idx="1">
            <a:schemeClr val="lt1"/>
          </a:fillRef>
          <a:effectRef idx="0">
            <a:schemeClr val="accent5"/>
          </a:effectRef>
          <a:fontRef idx="minor">
            <a:schemeClr val="dk1"/>
          </a:fontRef>
        </p:style>
        <p:txBody>
          <a:bodyPr rtlCol="0" anchor="ctr"/>
          <a:lstStyle/>
          <a:p>
            <a:pPr algn="ctr" hangingPunct="1">
              <a:buClrTx/>
            </a:pPr>
            <a:r>
              <a:rPr lang="en-US" altLang="zh-CN" sz="1400" b="1" dirty="0">
                <a:solidFill>
                  <a:schemeClr val="tx1"/>
                </a:solidFill>
                <a:ea typeface="Segoe UI" panose="020B0502040204020203" pitchFamily="34" charset="0"/>
                <a:cs typeface="Segoe UI" panose="020B0502040204020203" pitchFamily="34" charset="0"/>
              </a:rPr>
              <a:t>Route to </a:t>
            </a:r>
            <a:r>
              <a:rPr lang="en-US" altLang="zh-CN" sz="1400" b="1" dirty="0" err="1">
                <a:solidFill>
                  <a:schemeClr val="tx1"/>
                </a:solidFill>
                <a:ea typeface="Segoe UI" panose="020B0502040204020203" pitchFamily="34" charset="0"/>
                <a:cs typeface="Segoe UI" panose="020B0502040204020203" pitchFamily="34" charset="0"/>
              </a:rPr>
              <a:t>Paynamics</a:t>
            </a:r>
            <a:r>
              <a:rPr lang="en-US" altLang="zh-CN" sz="1400" b="1" dirty="0">
                <a:solidFill>
                  <a:schemeClr val="tx1"/>
                </a:solidFill>
                <a:ea typeface="Segoe UI" panose="020B0502040204020203" pitchFamily="34" charset="0"/>
                <a:cs typeface="Segoe UI" panose="020B0502040204020203" pitchFamily="34" charset="0"/>
              </a:rPr>
              <a:t> </a:t>
            </a:r>
            <a:r>
              <a:rPr lang="en-US" altLang="zh-CN" sz="1400" b="1" dirty="0" err="1">
                <a:solidFill>
                  <a:schemeClr val="tx1"/>
                </a:solidFill>
                <a:ea typeface="Segoe UI" panose="020B0502040204020203" pitchFamily="34" charset="0"/>
                <a:cs typeface="Segoe UI" panose="020B0502040204020203" pitchFamily="34" charset="0"/>
              </a:rPr>
              <a:t>Geteway</a:t>
            </a:r>
            <a:endParaRPr lang="zh-CN" altLang="en-US" sz="1400" b="1" dirty="0">
              <a:solidFill>
                <a:schemeClr val="tx1"/>
              </a:solidFill>
              <a:ea typeface="Segoe UI" panose="020B0502040204020203" pitchFamily="34" charset="0"/>
              <a:cs typeface="Segoe UI" panose="020B0502040204020203" pitchFamily="34" charset="0"/>
            </a:endParaRPr>
          </a:p>
        </p:txBody>
      </p:sp>
      <p:cxnSp>
        <p:nvCxnSpPr>
          <p:cNvPr id="56" name="Straight Connector 17"/>
          <p:cNvCxnSpPr/>
          <p:nvPr/>
        </p:nvCxnSpPr>
        <p:spPr>
          <a:xfrm flipV="1">
            <a:off x="674392" y="5037553"/>
            <a:ext cx="11975691" cy="1"/>
          </a:xfrm>
          <a:prstGeom prst="line">
            <a:avLst/>
          </a:prstGeom>
          <a:ln w="1270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6828" y="5191277"/>
            <a:ext cx="578544" cy="578544"/>
          </a:xfrm>
          <a:prstGeom prst="rect">
            <a:avLst/>
          </a:prstGeom>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9365" y="5240666"/>
            <a:ext cx="573904" cy="573904"/>
          </a:xfrm>
          <a:prstGeom prst="rect">
            <a:avLst/>
          </a:prstGeom>
        </p:spPr>
      </p:pic>
      <p:sp>
        <p:nvSpPr>
          <p:cNvPr id="60" name="TextBox 35"/>
          <p:cNvSpPr txBox="1"/>
          <p:nvPr/>
        </p:nvSpPr>
        <p:spPr>
          <a:xfrm>
            <a:off x="2445543" y="5821152"/>
            <a:ext cx="2631108" cy="30777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1pPr>
            <a:lvl2pPr marL="0" marR="0" indent="228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2pPr>
            <a:lvl3pPr marL="0" marR="0" indent="457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3pPr>
            <a:lvl4pPr marL="0" marR="0" indent="685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4pPr>
            <a:lvl5pPr marL="0" marR="0" indent="9144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5pPr>
            <a:lvl6pPr marL="0" marR="0" indent="11430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6pPr>
            <a:lvl7pPr marL="0" marR="0" indent="1371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7pPr>
            <a:lvl8pPr marL="0" marR="0" indent="1600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8pPr>
            <a:lvl9pPr marL="0" marR="0" indent="1828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9pPr>
          </a:lstStyle>
          <a:p>
            <a:pPr defTabSz="1706179" fontAlgn="base" hangingPunct="1">
              <a:spcBef>
                <a:spcPct val="0"/>
              </a:spcBef>
              <a:spcAft>
                <a:spcPct val="0"/>
              </a:spcAft>
            </a:pPr>
            <a:r>
              <a:rPr lang="en-GB" sz="1400" u="sng" dirty="0">
                <a:solidFill>
                  <a:srgbClr val="009EE7"/>
                </a:solidFill>
                <a:ea typeface="Helvetica Neue Medium"/>
                <a:cs typeface="Arial" panose="020B0604020202020204" pitchFamily="34" charset="0"/>
                <a:sym typeface="Microsoft YaHei"/>
              </a:rPr>
              <a:t>ATO (Account Taken Over) Risk</a:t>
            </a:r>
          </a:p>
        </p:txBody>
      </p:sp>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0637" y="5242010"/>
            <a:ext cx="585019" cy="585019"/>
          </a:xfrm>
          <a:prstGeom prst="rect">
            <a:avLst/>
          </a:prstGeom>
        </p:spPr>
      </p:pic>
      <p:sp>
        <p:nvSpPr>
          <p:cNvPr id="62" name="TextBox 35"/>
          <p:cNvSpPr txBox="1"/>
          <p:nvPr/>
        </p:nvSpPr>
        <p:spPr>
          <a:xfrm>
            <a:off x="10706942" y="5857528"/>
            <a:ext cx="1682518" cy="30777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1pPr>
            <a:lvl2pPr marL="0" marR="0" indent="228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2pPr>
            <a:lvl3pPr marL="0" marR="0" indent="457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3pPr>
            <a:lvl4pPr marL="0" marR="0" indent="685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4pPr>
            <a:lvl5pPr marL="0" marR="0" indent="9144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5pPr>
            <a:lvl6pPr marL="0" marR="0" indent="11430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6pPr>
            <a:lvl7pPr marL="0" marR="0" indent="1371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7pPr>
            <a:lvl8pPr marL="0" marR="0" indent="1600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8pPr>
            <a:lvl9pPr marL="0" marR="0" indent="1828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9pPr>
          </a:lstStyle>
          <a:p>
            <a:pPr defTabSz="1706179" fontAlgn="base" hangingPunct="1">
              <a:spcBef>
                <a:spcPct val="0"/>
              </a:spcBef>
              <a:spcAft>
                <a:spcPct val="0"/>
              </a:spcAft>
            </a:pPr>
            <a:r>
              <a:rPr lang="en-GB" sz="1400" u="sng" dirty="0">
                <a:solidFill>
                  <a:srgbClr val="009EE7"/>
                </a:solidFill>
                <a:ea typeface="Helvetica Neue Medium"/>
                <a:cs typeface="Arial" panose="020B0604020202020204" pitchFamily="34" charset="0"/>
                <a:sym typeface="Microsoft YaHei"/>
              </a:rPr>
              <a:t>Card Stolen Risk</a:t>
            </a:r>
          </a:p>
        </p:txBody>
      </p:sp>
      <p:sp>
        <p:nvSpPr>
          <p:cNvPr id="66" name="TextBox 35"/>
          <p:cNvSpPr txBox="1"/>
          <p:nvPr/>
        </p:nvSpPr>
        <p:spPr>
          <a:xfrm>
            <a:off x="7596932" y="5853421"/>
            <a:ext cx="3022571" cy="30777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1pPr>
            <a:lvl2pPr marL="0" marR="0" indent="228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2pPr>
            <a:lvl3pPr marL="0" marR="0" indent="457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3pPr>
            <a:lvl4pPr marL="0" marR="0" indent="685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4pPr>
            <a:lvl5pPr marL="0" marR="0" indent="9144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5pPr>
            <a:lvl6pPr marL="0" marR="0" indent="11430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6pPr>
            <a:lvl7pPr marL="0" marR="0" indent="13716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7pPr>
            <a:lvl8pPr marL="0" marR="0" indent="16002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8pPr>
            <a:lvl9pPr marL="0" marR="0" indent="1828800" algn="l" defTabSz="821531" rtl="0" fontAlgn="auto" latinLnBrk="0" hangingPunct="0">
              <a:lnSpc>
                <a:spcPct val="100000"/>
              </a:lnSpc>
              <a:spcBef>
                <a:spcPts val="0"/>
              </a:spcBef>
              <a:spcAft>
                <a:spcPts val="0"/>
              </a:spcAft>
              <a:buClrTx/>
              <a:buSzTx/>
              <a:buFontTx/>
              <a:buNone/>
              <a:tabLst/>
              <a:defRPr kumimoji="0" sz="7200" b="1" i="0" u="none" strike="noStrike" cap="none" spc="0" normalizeH="0" baseline="0">
                <a:ln>
                  <a:noFill/>
                </a:ln>
                <a:solidFill>
                  <a:srgbClr val="418CE2"/>
                </a:solidFill>
                <a:effectLst/>
                <a:uFillTx/>
                <a:latin typeface="+mn-lt"/>
                <a:ea typeface="+mn-ea"/>
                <a:cs typeface="+mn-cs"/>
                <a:sym typeface="Helvetica Neue"/>
              </a:defRPr>
            </a:lvl9pPr>
          </a:lstStyle>
          <a:p>
            <a:pPr defTabSz="1706179" fontAlgn="base" hangingPunct="1">
              <a:spcBef>
                <a:spcPct val="0"/>
              </a:spcBef>
              <a:spcAft>
                <a:spcPct val="0"/>
              </a:spcAft>
            </a:pPr>
            <a:r>
              <a:rPr lang="en-GB" sz="1400" u="sng" dirty="0">
                <a:solidFill>
                  <a:srgbClr val="009EE7"/>
                </a:solidFill>
                <a:ea typeface="Helvetica Neue Medium"/>
                <a:cs typeface="Arial" panose="020B0604020202020204" pitchFamily="34" charset="0"/>
                <a:sym typeface="Microsoft YaHei"/>
              </a:rPr>
              <a:t>ATO (Account Taken Over) Risk</a:t>
            </a:r>
          </a:p>
        </p:txBody>
      </p:sp>
      <p:cxnSp>
        <p:nvCxnSpPr>
          <p:cNvPr id="67" name="Straight Connector 17"/>
          <p:cNvCxnSpPr/>
          <p:nvPr/>
        </p:nvCxnSpPr>
        <p:spPr>
          <a:xfrm>
            <a:off x="7452915" y="2564904"/>
            <a:ext cx="6630" cy="3895066"/>
          </a:xfrm>
          <a:prstGeom prst="line">
            <a:avLst/>
          </a:prstGeom>
          <a:ln w="1270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396131" y="5851930"/>
            <a:ext cx="1728192" cy="276999"/>
          </a:xfrm>
          <a:prstGeom prst="rect">
            <a:avLst/>
          </a:prstGeom>
          <a:noFill/>
        </p:spPr>
        <p:txBody>
          <a:bodyPr wrap="square" rtlCol="0">
            <a:spAutoFit/>
          </a:bodyPr>
          <a:lstStyle>
            <a:defPPr>
              <a:defRPr lang="zh-CN"/>
            </a:defPPr>
            <a:lvl1pPr marL="0" algn="l" defTabSz="914340" rtl="0" eaLnBrk="1" latinLnBrk="0" hangingPunct="1">
              <a:defRPr sz="1900" kern="1200">
                <a:solidFill>
                  <a:schemeClr val="tx1"/>
                </a:solidFill>
                <a:latin typeface="+mn-lt"/>
                <a:ea typeface="+mn-ea"/>
                <a:cs typeface="+mn-cs"/>
              </a:defRPr>
            </a:lvl1pPr>
            <a:lvl2pPr marL="457170" algn="l" defTabSz="914340" rtl="0" eaLnBrk="1" latinLnBrk="0" hangingPunct="1">
              <a:defRPr sz="1900" kern="1200">
                <a:solidFill>
                  <a:schemeClr val="tx1"/>
                </a:solidFill>
                <a:latin typeface="+mn-lt"/>
                <a:ea typeface="+mn-ea"/>
                <a:cs typeface="+mn-cs"/>
              </a:defRPr>
            </a:lvl2pPr>
            <a:lvl3pPr marL="914340" algn="l" defTabSz="914340" rtl="0" eaLnBrk="1" latinLnBrk="0" hangingPunct="1">
              <a:defRPr sz="1900" kern="1200">
                <a:solidFill>
                  <a:schemeClr val="tx1"/>
                </a:solidFill>
                <a:latin typeface="+mn-lt"/>
                <a:ea typeface="+mn-ea"/>
                <a:cs typeface="+mn-cs"/>
              </a:defRPr>
            </a:lvl3pPr>
            <a:lvl4pPr marL="1371511" algn="l" defTabSz="914340" rtl="0" eaLnBrk="1" latinLnBrk="0" hangingPunct="1">
              <a:defRPr sz="1900" kern="1200">
                <a:solidFill>
                  <a:schemeClr val="tx1"/>
                </a:solidFill>
                <a:latin typeface="+mn-lt"/>
                <a:ea typeface="+mn-ea"/>
                <a:cs typeface="+mn-cs"/>
              </a:defRPr>
            </a:lvl4pPr>
            <a:lvl5pPr marL="1828681" algn="l" defTabSz="914340" rtl="0" eaLnBrk="1" latinLnBrk="0" hangingPunct="1">
              <a:defRPr sz="1900" kern="1200">
                <a:solidFill>
                  <a:schemeClr val="tx1"/>
                </a:solidFill>
                <a:latin typeface="+mn-lt"/>
                <a:ea typeface="+mn-ea"/>
                <a:cs typeface="+mn-cs"/>
              </a:defRPr>
            </a:lvl5pPr>
            <a:lvl6pPr marL="2285852" algn="l" defTabSz="914340" rtl="0" eaLnBrk="1" latinLnBrk="0" hangingPunct="1">
              <a:defRPr sz="1900" kern="1200">
                <a:solidFill>
                  <a:schemeClr val="tx1"/>
                </a:solidFill>
                <a:latin typeface="+mn-lt"/>
                <a:ea typeface="+mn-ea"/>
                <a:cs typeface="+mn-cs"/>
              </a:defRPr>
            </a:lvl6pPr>
            <a:lvl7pPr marL="2743021" algn="l" defTabSz="914340" rtl="0" eaLnBrk="1" latinLnBrk="0" hangingPunct="1">
              <a:defRPr sz="1900" kern="1200">
                <a:solidFill>
                  <a:schemeClr val="tx1"/>
                </a:solidFill>
                <a:latin typeface="+mn-lt"/>
                <a:ea typeface="+mn-ea"/>
                <a:cs typeface="+mn-cs"/>
              </a:defRPr>
            </a:lvl7pPr>
            <a:lvl8pPr marL="3200193" algn="l" defTabSz="914340" rtl="0" eaLnBrk="1" latinLnBrk="0" hangingPunct="1">
              <a:defRPr sz="1900" kern="1200">
                <a:solidFill>
                  <a:schemeClr val="tx1"/>
                </a:solidFill>
                <a:latin typeface="+mn-lt"/>
                <a:ea typeface="+mn-ea"/>
                <a:cs typeface="+mn-cs"/>
              </a:defRPr>
            </a:lvl8pPr>
            <a:lvl9pPr marL="3657363" algn="l" defTabSz="914340" rtl="0" eaLnBrk="1" latinLnBrk="0" hangingPunct="1">
              <a:defRPr sz="1900" kern="1200">
                <a:solidFill>
                  <a:schemeClr val="tx1"/>
                </a:solidFill>
                <a:latin typeface="+mn-lt"/>
                <a:ea typeface="+mn-ea"/>
                <a:cs typeface="+mn-cs"/>
              </a:defRPr>
            </a:lvl9pPr>
          </a:lstStyle>
          <a:p>
            <a:pPr algn="ctr"/>
            <a:r>
              <a:rPr kumimoji="1" lang="en-US" altLang="zh-CN" sz="1200" b="1" dirty="0">
                <a:solidFill>
                  <a:srgbClr val="7F7F7F"/>
                </a:solidFill>
              </a:rPr>
              <a:t>Risk</a:t>
            </a:r>
            <a:r>
              <a:rPr kumimoji="1" lang="zh-CN" altLang="en-US" sz="1200" b="1" dirty="0">
                <a:solidFill>
                  <a:srgbClr val="7F7F7F"/>
                </a:solidFill>
              </a:rPr>
              <a:t> </a:t>
            </a:r>
            <a:r>
              <a:rPr kumimoji="1" lang="en-US" altLang="zh-CN" sz="1200" b="1" dirty="0">
                <a:solidFill>
                  <a:srgbClr val="7F7F7F"/>
                </a:solidFill>
              </a:rPr>
              <a:t>types</a:t>
            </a:r>
            <a:r>
              <a:rPr kumimoji="1" lang="zh-CN" altLang="en-US" sz="1200" b="1" dirty="0">
                <a:solidFill>
                  <a:srgbClr val="7F7F7F"/>
                </a:solidFill>
              </a:rPr>
              <a:t> </a:t>
            </a:r>
            <a:r>
              <a:rPr kumimoji="1" lang="en-US" altLang="zh-CN" sz="1200" b="1" dirty="0">
                <a:solidFill>
                  <a:srgbClr val="7F7F7F"/>
                </a:solidFill>
              </a:rPr>
              <a:t>encountered</a:t>
            </a:r>
            <a:endParaRPr kumimoji="1" lang="zh-CN" altLang="en-US" sz="1200" b="1" dirty="0">
              <a:solidFill>
                <a:srgbClr val="7F7F7F"/>
              </a:solidFill>
            </a:endParaRPr>
          </a:p>
        </p:txBody>
      </p:sp>
      <p:sp>
        <p:nvSpPr>
          <p:cNvPr id="69" name="Isosceles Triangle 16"/>
          <p:cNvSpPr/>
          <p:nvPr/>
        </p:nvSpPr>
        <p:spPr>
          <a:xfrm>
            <a:off x="1764283" y="3933056"/>
            <a:ext cx="3168352" cy="21602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panose="020F0502020204030204" pitchFamily="34" charset="0"/>
            </a:endParaRPr>
          </a:p>
        </p:txBody>
      </p:sp>
      <p:sp>
        <p:nvSpPr>
          <p:cNvPr id="70" name="Isosceles Triangle 16"/>
          <p:cNvSpPr/>
          <p:nvPr/>
        </p:nvSpPr>
        <p:spPr>
          <a:xfrm rot="5400000">
            <a:off x="3537482" y="5400217"/>
            <a:ext cx="504056" cy="1620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endParaRPr lang="zh-CN" altLang="en-US" sz="1866">
              <a:solidFill>
                <a:srgbClr val="FFFFFF"/>
              </a:solidFill>
              <a:latin typeface="Calibri" panose="020F0502020204030204" pitchFamily="34" charset="0"/>
            </a:endParaRPr>
          </a:p>
        </p:txBody>
      </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7091" y="5229200"/>
            <a:ext cx="578544" cy="578544"/>
          </a:xfrm>
          <a:prstGeom prst="rect">
            <a:avLst/>
          </a:prstGeom>
        </p:spPr>
      </p:pic>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9628" y="5278589"/>
            <a:ext cx="573904" cy="573904"/>
          </a:xfrm>
          <a:prstGeom prst="rect">
            <a:avLst/>
          </a:prstGeom>
        </p:spPr>
      </p:pic>
      <p:sp>
        <p:nvSpPr>
          <p:cNvPr id="74" name="Isosceles Triangle 16"/>
          <p:cNvSpPr/>
          <p:nvPr/>
        </p:nvSpPr>
        <p:spPr>
          <a:xfrm rot="5400000">
            <a:off x="8617745" y="5438140"/>
            <a:ext cx="504056" cy="1620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endParaRPr lang="zh-CN" altLang="en-US" sz="1866">
              <a:solidFill>
                <a:srgbClr val="FFFFFF"/>
              </a:solidFill>
              <a:latin typeface="Calibri" panose="020F0502020204030204" pitchFamily="34" charset="0"/>
            </a:endParaRPr>
          </a:p>
        </p:txBody>
      </p:sp>
      <p:sp>
        <p:nvSpPr>
          <p:cNvPr id="75" name="左箭头 74"/>
          <p:cNvSpPr/>
          <p:nvPr/>
        </p:nvSpPr>
        <p:spPr>
          <a:xfrm rot="5400000">
            <a:off x="10025697" y="3753824"/>
            <a:ext cx="272322" cy="630786"/>
          </a:xfrm>
          <a:prstGeom prst="leftArrow">
            <a:avLst/>
          </a:prstGeom>
          <a:solidFill>
            <a:srgbClr val="00BFC3"/>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hangingPunct="1">
              <a:buClrTx/>
            </a:pPr>
            <a:endParaRPr lang="zh-CN" altLang="en-US" sz="1400" b="1">
              <a:solidFill>
                <a:schemeClr val="tx1"/>
              </a:solidFill>
              <a:ea typeface="Segoe UI" panose="020B0502040204020203" pitchFamily="34" charset="0"/>
              <a:cs typeface="Segoe UI" panose="020B0502040204020203" pitchFamily="34" charset="0"/>
            </a:endParaRPr>
          </a:p>
        </p:txBody>
      </p:sp>
      <p:sp>
        <p:nvSpPr>
          <p:cNvPr id="76" name="文本框 68"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37883C86-6467-DD42-AD39-B377D974F04E}"/>
              </a:ext>
            </a:extLst>
          </p:cNvPr>
          <p:cNvSpPr>
            <a:spLocks noGrp="1"/>
          </p:cNvSpPr>
          <p:nvPr>
            <p:ph type="title"/>
          </p:nvPr>
        </p:nvSpPr>
        <p:spPr>
          <a:xfrm>
            <a:off x="630079" y="241775"/>
            <a:ext cx="11341418" cy="634083"/>
          </a:xfrm>
        </p:spPr>
        <p:txBody>
          <a:bodyPr/>
          <a:lstStyle/>
          <a:p>
            <a:r>
              <a:rPr lang="en-US" dirty="0"/>
              <a:t>Payment Methods and Risk Types</a:t>
            </a:r>
          </a:p>
        </p:txBody>
      </p:sp>
    </p:spTree>
    <p:extLst>
      <p:ext uri="{BB962C8B-B14F-4D97-AF65-F5344CB8AC3E}">
        <p14:creationId xmlns:p14="http://schemas.microsoft.com/office/powerpoint/2010/main" val="23669577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8700" y="1916833"/>
            <a:ext cx="1061617" cy="1013867"/>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panose="020F0502020204030204" pitchFamily="34" charset="0"/>
              </a:rPr>
              <a:t>Account Settings</a:t>
            </a:r>
          </a:p>
          <a:p>
            <a:pPr algn="ctr"/>
            <a:r>
              <a:rPr lang="en-US" altLang="zh-CN" sz="1306" b="1" dirty="0">
                <a:solidFill>
                  <a:srgbClr val="FFFFFF"/>
                </a:solidFill>
                <a:latin typeface="Calibri" panose="020F0502020204030204" pitchFamily="34" charset="0"/>
              </a:rPr>
              <a:t>Scenarios</a:t>
            </a:r>
            <a:endParaRPr lang="zh-CN" altLang="en-US" sz="1306" b="1" dirty="0">
              <a:solidFill>
                <a:srgbClr val="FFFFFF"/>
              </a:solidFill>
              <a:latin typeface="Calibri" panose="020F0502020204030204" pitchFamily="34" charset="0"/>
            </a:endParaRPr>
          </a:p>
        </p:txBody>
      </p:sp>
      <p:sp>
        <p:nvSpPr>
          <p:cNvPr id="4" name="矩形 3"/>
          <p:cNvSpPr/>
          <p:nvPr/>
        </p:nvSpPr>
        <p:spPr>
          <a:xfrm>
            <a:off x="578700" y="3139174"/>
            <a:ext cx="1061617" cy="2426661"/>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panose="020F0502020204030204" pitchFamily="34" charset="0"/>
              </a:rPr>
              <a:t>Transaction Scenarios</a:t>
            </a:r>
            <a:endParaRPr lang="zh-CN" altLang="en-US" sz="1306" b="1" dirty="0">
              <a:solidFill>
                <a:srgbClr val="FFFFFF"/>
              </a:solidFill>
              <a:latin typeface="Calibri" panose="020F0502020204030204" pitchFamily="34" charset="0"/>
            </a:endParaRPr>
          </a:p>
        </p:txBody>
      </p:sp>
      <p:sp>
        <p:nvSpPr>
          <p:cNvPr id="5" name="矩形 4"/>
          <p:cNvSpPr/>
          <p:nvPr/>
        </p:nvSpPr>
        <p:spPr>
          <a:xfrm>
            <a:off x="1718719" y="1924725"/>
            <a:ext cx="1338725" cy="264803"/>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Registration</a:t>
            </a:r>
            <a:endParaRPr lang="zh-CN" altLang="en-US" sz="1120" dirty="0">
              <a:solidFill>
                <a:srgbClr val="FFFFFF"/>
              </a:solidFill>
              <a:latin typeface="Calibri" panose="020F0502020204030204" pitchFamily="34" charset="0"/>
            </a:endParaRPr>
          </a:p>
        </p:txBody>
      </p:sp>
      <p:sp>
        <p:nvSpPr>
          <p:cNvPr id="6" name="矩形 5"/>
          <p:cNvSpPr/>
          <p:nvPr/>
        </p:nvSpPr>
        <p:spPr>
          <a:xfrm>
            <a:off x="1709547" y="2253399"/>
            <a:ext cx="1347897" cy="237015"/>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Login</a:t>
            </a:r>
            <a:endParaRPr lang="zh-CN" altLang="en-US" sz="1120" dirty="0">
              <a:solidFill>
                <a:srgbClr val="FFFFFF"/>
              </a:solidFill>
              <a:latin typeface="Calibri" panose="020F0502020204030204" pitchFamily="34" charset="0"/>
            </a:endParaRPr>
          </a:p>
        </p:txBody>
      </p:sp>
      <p:sp>
        <p:nvSpPr>
          <p:cNvPr id="7" name="矩形 6"/>
          <p:cNvSpPr/>
          <p:nvPr/>
        </p:nvSpPr>
        <p:spPr>
          <a:xfrm>
            <a:off x="1732061" y="3453488"/>
            <a:ext cx="1357012" cy="360011"/>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Internet banking cash-in</a:t>
            </a:r>
            <a:endParaRPr lang="zh-CN" altLang="en-US" sz="1120" dirty="0">
              <a:solidFill>
                <a:srgbClr val="FFFFFF"/>
              </a:solidFill>
              <a:latin typeface="Calibri" panose="020F0502020204030204" pitchFamily="34" charset="0"/>
            </a:endParaRPr>
          </a:p>
        </p:txBody>
      </p:sp>
      <p:sp>
        <p:nvSpPr>
          <p:cNvPr id="8" name="Isosceles Triangle 16"/>
          <p:cNvSpPr/>
          <p:nvPr/>
        </p:nvSpPr>
        <p:spPr>
          <a:xfrm rot="10800000">
            <a:off x="574389" y="2989929"/>
            <a:ext cx="1061617" cy="900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panose="020F0502020204030204" pitchFamily="34" charset="0"/>
            </a:endParaRPr>
          </a:p>
        </p:txBody>
      </p:sp>
      <p:sp>
        <p:nvSpPr>
          <p:cNvPr id="9" name="矩形 8"/>
          <p:cNvSpPr/>
          <p:nvPr/>
        </p:nvSpPr>
        <p:spPr>
          <a:xfrm>
            <a:off x="1732061" y="3150897"/>
            <a:ext cx="1357012" cy="275869"/>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Cash-in</a:t>
            </a:r>
            <a:endParaRPr lang="zh-CN" altLang="en-US" sz="1120" dirty="0">
              <a:solidFill>
                <a:srgbClr val="FFFFFF"/>
              </a:solidFill>
              <a:latin typeface="Calibri" panose="020F0502020204030204" pitchFamily="34" charset="0"/>
            </a:endParaRPr>
          </a:p>
        </p:txBody>
      </p:sp>
      <p:sp>
        <p:nvSpPr>
          <p:cNvPr id="11" name="矩形 10"/>
          <p:cNvSpPr/>
          <p:nvPr/>
        </p:nvSpPr>
        <p:spPr>
          <a:xfrm>
            <a:off x="1725263" y="3841669"/>
            <a:ext cx="1373896" cy="266060"/>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err="1">
                <a:solidFill>
                  <a:srgbClr val="FFFFFF"/>
                </a:solidFill>
                <a:latin typeface="Calibri" panose="020F0502020204030204" pitchFamily="34" charset="0"/>
              </a:rPr>
              <a:t>Paypal</a:t>
            </a:r>
            <a:r>
              <a:rPr lang="zh-CN" altLang="zh-CN" sz="1120" dirty="0">
                <a:solidFill>
                  <a:srgbClr val="FFFFFF"/>
                </a:solidFill>
                <a:latin typeface="Calibri" panose="020F0502020204030204" pitchFamily="34" charset="0"/>
              </a:rPr>
              <a:t> </a:t>
            </a:r>
            <a:r>
              <a:rPr lang="en-US" altLang="zh-CN" sz="1120" dirty="0">
                <a:solidFill>
                  <a:srgbClr val="FFFFFF"/>
                </a:solidFill>
                <a:latin typeface="Calibri" panose="020F0502020204030204" pitchFamily="34" charset="0"/>
              </a:rPr>
              <a:t>cash-in</a:t>
            </a:r>
            <a:endParaRPr lang="zh-CN" altLang="en-US" sz="1120" dirty="0">
              <a:solidFill>
                <a:srgbClr val="FFFFFF"/>
              </a:solidFill>
              <a:latin typeface="Calibri" panose="020F0502020204030204" pitchFamily="34" charset="0"/>
            </a:endParaRPr>
          </a:p>
        </p:txBody>
      </p:sp>
      <p:sp>
        <p:nvSpPr>
          <p:cNvPr id="12" name="TextBox 98"/>
          <p:cNvSpPr txBox="1"/>
          <p:nvPr/>
        </p:nvSpPr>
        <p:spPr>
          <a:xfrm>
            <a:off x="1847111" y="2718096"/>
            <a:ext cx="1141308" cy="3508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853090" hangingPunct="1"/>
            <a:r>
              <a:rPr lang="en-US" altLang="zh-CN" sz="1680" dirty="0">
                <a:solidFill>
                  <a:srgbClr val="009EE7"/>
                </a:solidFill>
                <a:latin typeface="Calibri" panose="020F0502020204030204" pitchFamily="34" charset="0"/>
                <a:ea typeface="宋体" panose="02010600030101010101" pitchFamily="2" charset="-122"/>
              </a:rPr>
              <a:t>…</a:t>
            </a:r>
            <a:endParaRPr lang="zh-CN" altLang="en-US" sz="1680" dirty="0">
              <a:solidFill>
                <a:srgbClr val="009EE7"/>
              </a:solidFill>
              <a:latin typeface="Calibri" panose="020F0502020204030204" pitchFamily="34" charset="0"/>
              <a:ea typeface="宋体" panose="02010600030101010101" pitchFamily="2" charset="-122"/>
            </a:endParaRPr>
          </a:p>
        </p:txBody>
      </p:sp>
      <p:sp>
        <p:nvSpPr>
          <p:cNvPr id="14" name="矩形 13"/>
          <p:cNvSpPr/>
          <p:nvPr/>
        </p:nvSpPr>
        <p:spPr>
          <a:xfrm>
            <a:off x="1738237" y="4139775"/>
            <a:ext cx="1360923" cy="20561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Send Money (P2P)</a:t>
            </a:r>
            <a:endParaRPr lang="zh-CN" altLang="en-US" sz="1120" dirty="0">
              <a:solidFill>
                <a:srgbClr val="FFFFFF"/>
              </a:solidFill>
              <a:latin typeface="Calibri" panose="020F0502020204030204" pitchFamily="34" charset="0"/>
            </a:endParaRPr>
          </a:p>
        </p:txBody>
      </p:sp>
      <p:sp>
        <p:nvSpPr>
          <p:cNvPr id="15" name="矩形 14"/>
          <p:cNvSpPr/>
          <p:nvPr/>
        </p:nvSpPr>
        <p:spPr>
          <a:xfrm>
            <a:off x="468140" y="1340768"/>
            <a:ext cx="2713493" cy="5112568"/>
          </a:xfrm>
          <a:prstGeom prst="rect">
            <a:avLst/>
          </a:prstGeom>
          <a:noFill/>
          <a:ln w="19050" cap="flat" cmpd="sng" algn="ctr">
            <a:solidFill>
              <a:srgbClr val="00ACFF"/>
            </a:solidFill>
            <a:prstDash val="solid"/>
            <a:miter lim="800000"/>
          </a:ln>
          <a:effectLst/>
        </p:spPr>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fontAlgn="base" hangingPunct="1">
              <a:spcBef>
                <a:spcPct val="0"/>
              </a:spcBef>
              <a:spcAft>
                <a:spcPct val="0"/>
              </a:spcAft>
              <a:buClrTx/>
            </a:pPr>
            <a:endParaRPr kumimoji="1" lang="zh-CN" altLang="en-US" sz="6717">
              <a:solidFill>
                <a:srgbClr val="FFFFFF"/>
              </a:solidFill>
              <a:latin typeface="DIN Light"/>
            </a:endParaRPr>
          </a:p>
        </p:txBody>
      </p:sp>
      <p:sp>
        <p:nvSpPr>
          <p:cNvPr id="16" name="Rectangle 57"/>
          <p:cNvSpPr/>
          <p:nvPr/>
        </p:nvSpPr>
        <p:spPr>
          <a:xfrm>
            <a:off x="920946" y="1413247"/>
            <a:ext cx="1744001" cy="417092"/>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493" u="sng" dirty="0">
                <a:solidFill>
                  <a:schemeClr val="tx1"/>
                </a:solidFill>
                <a:latin typeface="Calibri" panose="020F0502020204030204" pitchFamily="34" charset="0"/>
              </a:rPr>
              <a:t>Local</a:t>
            </a:r>
          </a:p>
          <a:p>
            <a:pPr algn="ctr"/>
            <a:r>
              <a:rPr lang="en-US" altLang="zh-CN" sz="1493" u="sng" dirty="0">
                <a:solidFill>
                  <a:schemeClr val="tx1"/>
                </a:solidFill>
                <a:latin typeface="Calibri" panose="020F0502020204030204" pitchFamily="34" charset="0"/>
              </a:rPr>
              <a:t>Business Scenarios</a:t>
            </a:r>
          </a:p>
        </p:txBody>
      </p:sp>
      <p:sp>
        <p:nvSpPr>
          <p:cNvPr id="17" name="矩形 16"/>
          <p:cNvSpPr/>
          <p:nvPr/>
        </p:nvSpPr>
        <p:spPr>
          <a:xfrm>
            <a:off x="1719775" y="2555991"/>
            <a:ext cx="1347897" cy="237015"/>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Change PIN</a:t>
            </a:r>
            <a:endParaRPr lang="zh-CN" altLang="en-US" sz="1120" dirty="0">
              <a:solidFill>
                <a:srgbClr val="FFFFFF"/>
              </a:solidFill>
              <a:latin typeface="Calibri" panose="020F0502020204030204" pitchFamily="34"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778" y="3754614"/>
            <a:ext cx="952500" cy="952500"/>
          </a:xfrm>
          <a:prstGeom prst="rect">
            <a:avLst/>
          </a:prstGeom>
        </p:spPr>
      </p:pic>
      <p:sp>
        <p:nvSpPr>
          <p:cNvPr id="19" name="文本框 66"/>
          <p:cNvSpPr txBox="1"/>
          <p:nvPr/>
        </p:nvSpPr>
        <p:spPr>
          <a:xfrm>
            <a:off x="6833174" y="4677166"/>
            <a:ext cx="1397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Real Time Risk</a:t>
            </a:r>
            <a:r>
              <a:rPr lang="zh-CN" altLang="en-US" sz="1200" dirty="0"/>
              <a:t> </a:t>
            </a:r>
            <a:r>
              <a:rPr lang="en-US" altLang="zh-CN" sz="1200" dirty="0"/>
              <a:t>Analysis</a:t>
            </a:r>
            <a:endParaRPr lang="zh-CN" altLang="en-US" sz="1200" dirty="0"/>
          </a:p>
        </p:txBody>
      </p:sp>
      <p:cxnSp>
        <p:nvCxnSpPr>
          <p:cNvPr id="21" name="直接箭头连接符 94"/>
          <p:cNvCxnSpPr/>
          <p:nvPr/>
        </p:nvCxnSpPr>
        <p:spPr>
          <a:xfrm>
            <a:off x="11394910" y="2524516"/>
            <a:ext cx="0" cy="408543"/>
          </a:xfrm>
          <a:prstGeom prst="straightConnector1">
            <a:avLst/>
          </a:prstGeom>
          <a:noFill/>
          <a:ln w="12700" cap="flat">
            <a:solidFill>
              <a:schemeClr val="accent4">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0359" y="2047743"/>
            <a:ext cx="366546" cy="325818"/>
          </a:xfrm>
          <a:prstGeom prst="rect">
            <a:avLst/>
          </a:prstGeom>
        </p:spPr>
      </p:pic>
      <p:pic>
        <p:nvPicPr>
          <p:cNvPr id="23" name="图片 22"/>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742593" y="2018163"/>
            <a:ext cx="560213" cy="560213"/>
          </a:xfrm>
          <a:prstGeom prst="rect">
            <a:avLst/>
          </a:prstGeom>
        </p:spPr>
      </p:pic>
      <p:sp>
        <p:nvSpPr>
          <p:cNvPr id="24" name="文本框 8"/>
          <p:cNvSpPr txBox="1"/>
          <p:nvPr/>
        </p:nvSpPr>
        <p:spPr>
          <a:xfrm>
            <a:off x="10302570" y="2341798"/>
            <a:ext cx="765830"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C00000"/>
                </a:solidFill>
                <a:latin typeface="Calibri" panose="020F0502020204030204" pitchFamily="34" charset="0"/>
              </a:rPr>
              <a:t>REJECTED</a:t>
            </a:r>
            <a:endParaRPr kumimoji="1" lang="zh-CN" altLang="en-US" sz="1120" b="1" dirty="0">
              <a:solidFill>
                <a:srgbClr val="C00000"/>
              </a:solidFill>
              <a:latin typeface="Calibri" panose="020F0502020204030204" pitchFamily="34" charset="0"/>
            </a:endParaRPr>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879" y="2071004"/>
            <a:ext cx="292643" cy="292643"/>
          </a:xfrm>
          <a:prstGeom prst="rect">
            <a:avLst/>
          </a:prstGeom>
        </p:spPr>
      </p:pic>
      <p:sp>
        <p:nvSpPr>
          <p:cNvPr id="26" name="Rectangle 85"/>
          <p:cNvSpPr/>
          <p:nvPr/>
        </p:nvSpPr>
        <p:spPr>
          <a:xfrm>
            <a:off x="9632360" y="1985766"/>
            <a:ext cx="2111065" cy="68985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panose="020F0502020204030204" pitchFamily="34" charset="0"/>
            </a:endParaRPr>
          </a:p>
          <a:p>
            <a:endParaRPr lang="en-US" altLang="zh-CN" sz="1306" dirty="0">
              <a:solidFill>
                <a:srgbClr val="051640"/>
              </a:solidFill>
              <a:latin typeface="Calibri" panose="020F0502020204030204" pitchFamily="34" charset="0"/>
            </a:endParaRPr>
          </a:p>
        </p:txBody>
      </p:sp>
      <p:pic>
        <p:nvPicPr>
          <p:cNvPr id="27" name="图片 26"/>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221778" y="2018078"/>
            <a:ext cx="355485" cy="355485"/>
          </a:xfrm>
          <a:prstGeom prst="rect">
            <a:avLst/>
          </a:prstGeom>
        </p:spPr>
      </p:pic>
      <p:sp>
        <p:nvSpPr>
          <p:cNvPr id="28" name="文本框 8"/>
          <p:cNvSpPr txBox="1"/>
          <p:nvPr/>
        </p:nvSpPr>
        <p:spPr>
          <a:xfrm>
            <a:off x="10937298" y="2334308"/>
            <a:ext cx="854657" cy="25019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026" b="1" dirty="0">
                <a:solidFill>
                  <a:srgbClr val="C82506">
                    <a:lumMod val="60000"/>
                    <a:lumOff val="40000"/>
                  </a:srgbClr>
                </a:solidFill>
                <a:latin typeface="Calibri" panose="020F0502020204030204" pitchFamily="34" charset="0"/>
              </a:rPr>
              <a:t>Verification</a:t>
            </a:r>
            <a:endParaRPr kumimoji="1" lang="zh-CN" altLang="en-US" sz="1026" b="1" dirty="0">
              <a:solidFill>
                <a:srgbClr val="C82506">
                  <a:lumMod val="60000"/>
                  <a:lumOff val="40000"/>
                </a:srgbClr>
              </a:solidFill>
              <a:latin typeface="Calibri" panose="020F0502020204030204" pitchFamily="34" charset="0"/>
            </a:endParaRPr>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98586" y="2074961"/>
            <a:ext cx="292643" cy="292643"/>
          </a:xfrm>
          <a:prstGeom prst="rect">
            <a:avLst/>
          </a:prstGeom>
        </p:spPr>
      </p:pic>
      <p:sp>
        <p:nvSpPr>
          <p:cNvPr id="30" name="文本框 33"/>
          <p:cNvSpPr txBox="1"/>
          <p:nvPr/>
        </p:nvSpPr>
        <p:spPr>
          <a:xfrm>
            <a:off x="4170017" y="1777093"/>
            <a:ext cx="1841614"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b="1" u="sng" dirty="0">
                <a:solidFill>
                  <a:schemeClr val="tx1"/>
                </a:solidFill>
                <a:latin typeface="Calibri" panose="020F0502020204030204" pitchFamily="34" charset="0"/>
              </a:rPr>
              <a:t>Events </a:t>
            </a:r>
            <a:r>
              <a:rPr lang="zh-CN" altLang="zh-CN" sz="1200" b="1" u="sng" dirty="0">
                <a:solidFill>
                  <a:schemeClr val="tx1"/>
                </a:solidFill>
                <a:latin typeface="Calibri" panose="020F0502020204030204" pitchFamily="34" charset="0"/>
              </a:rPr>
              <a:t> </a:t>
            </a:r>
            <a:r>
              <a:rPr lang="en-US" altLang="zh-CN" sz="1200" b="1" u="sng" dirty="0">
                <a:solidFill>
                  <a:schemeClr val="tx1"/>
                </a:solidFill>
                <a:latin typeface="Calibri" panose="020F0502020204030204" pitchFamily="34" charset="0"/>
              </a:rPr>
              <a:t>built</a:t>
            </a:r>
            <a:r>
              <a:rPr lang="zh-CN" altLang="en-US" sz="1200" b="1" u="sng" dirty="0">
                <a:solidFill>
                  <a:schemeClr val="tx1"/>
                </a:solidFill>
                <a:latin typeface="Calibri" panose="020F0502020204030204" pitchFamily="34" charset="0"/>
              </a:rPr>
              <a:t> </a:t>
            </a:r>
            <a:r>
              <a:rPr lang="en-US" altLang="zh-CN" sz="1200" b="1" u="sng" dirty="0">
                <a:solidFill>
                  <a:schemeClr val="tx1"/>
                </a:solidFill>
                <a:latin typeface="Calibri" panose="020F0502020204030204" pitchFamily="34" charset="0"/>
              </a:rPr>
              <a:t>by</a:t>
            </a:r>
            <a:r>
              <a:rPr lang="zh-CN" altLang="en-US" sz="1200" b="1" u="sng" dirty="0">
                <a:solidFill>
                  <a:schemeClr val="tx1"/>
                </a:solidFill>
                <a:latin typeface="Calibri" panose="020F0502020204030204" pitchFamily="34" charset="0"/>
              </a:rPr>
              <a:t> </a:t>
            </a:r>
            <a:r>
              <a:rPr lang="en-US" altLang="zh-CN" sz="1200" b="1" u="sng" dirty="0">
                <a:solidFill>
                  <a:schemeClr val="tx1"/>
                </a:solidFill>
                <a:latin typeface="Calibri" panose="020F0502020204030204" pitchFamily="34" charset="0"/>
              </a:rPr>
              <a:t>risk engine</a:t>
            </a:r>
            <a:endParaRPr lang="zh-CN" altLang="en-US" sz="1200" b="1" u="sng" dirty="0">
              <a:solidFill>
                <a:schemeClr val="tx1"/>
              </a:solidFill>
              <a:latin typeface="Calibri" panose="020F0502020204030204" pitchFamily="34" charset="0"/>
            </a:endParaRPr>
          </a:p>
        </p:txBody>
      </p:sp>
      <p:cxnSp>
        <p:nvCxnSpPr>
          <p:cNvPr id="31" name="肘形连接符 30"/>
          <p:cNvCxnSpPr>
            <a:stCxn id="18" idx="3"/>
            <a:endCxn id="26" idx="1"/>
          </p:cNvCxnSpPr>
          <p:nvPr/>
        </p:nvCxnSpPr>
        <p:spPr>
          <a:xfrm flipV="1">
            <a:off x="7942279" y="2330692"/>
            <a:ext cx="1690081" cy="1900173"/>
          </a:xfrm>
          <a:prstGeom prst="bentConnector3">
            <a:avLst>
              <a:gd name="adj1" fmla="val 34422"/>
            </a:avLst>
          </a:prstGeom>
          <a:noFill/>
          <a:ln w="25400" cap="flat">
            <a:solidFill>
              <a:srgbClr val="418CE3"/>
            </a:solidFill>
            <a:prstDash val="solid"/>
            <a:miter lim="400000"/>
            <a:tailEnd type="triangle"/>
          </a:ln>
          <a:effectLst/>
          <a:sp3d/>
        </p:spPr>
      </p:cxnSp>
      <p:sp>
        <p:nvSpPr>
          <p:cNvPr id="32" name="文本框 33"/>
          <p:cNvSpPr txBox="1"/>
          <p:nvPr/>
        </p:nvSpPr>
        <p:spPr>
          <a:xfrm>
            <a:off x="8393155" y="2061622"/>
            <a:ext cx="128504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ATO</a:t>
            </a:r>
            <a:endParaRPr lang="zh-CN" altLang="en-US" sz="1200" dirty="0"/>
          </a:p>
        </p:txBody>
      </p:sp>
      <p:cxnSp>
        <p:nvCxnSpPr>
          <p:cNvPr id="34" name="直接箭头连接符 112"/>
          <p:cNvCxnSpPr/>
          <p:nvPr/>
        </p:nvCxnSpPr>
        <p:spPr>
          <a:xfrm>
            <a:off x="11453156" y="4417048"/>
            <a:ext cx="0" cy="354944"/>
          </a:xfrm>
          <a:prstGeom prst="straightConnector1">
            <a:avLst/>
          </a:prstGeom>
          <a:noFill/>
          <a:ln w="12700" cap="flat">
            <a:solidFill>
              <a:schemeClr val="accent4">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8605" y="3940276"/>
            <a:ext cx="366546" cy="325818"/>
          </a:xfrm>
          <a:prstGeom prst="rect">
            <a:avLst/>
          </a:prstGeom>
        </p:spPr>
      </p:pic>
      <p:pic>
        <p:nvPicPr>
          <p:cNvPr id="36" name="图片 35"/>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800839" y="3910696"/>
            <a:ext cx="560213" cy="560213"/>
          </a:xfrm>
          <a:prstGeom prst="rect">
            <a:avLst/>
          </a:prstGeom>
        </p:spPr>
      </p:pic>
      <p:sp>
        <p:nvSpPr>
          <p:cNvPr id="37" name="文本框 8"/>
          <p:cNvSpPr txBox="1"/>
          <p:nvPr/>
        </p:nvSpPr>
        <p:spPr>
          <a:xfrm>
            <a:off x="10360816" y="4234331"/>
            <a:ext cx="765830"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C00000"/>
                </a:solidFill>
                <a:latin typeface="Calibri" panose="020F0502020204030204" pitchFamily="34" charset="0"/>
              </a:rPr>
              <a:t>REJECTED</a:t>
            </a:r>
            <a:endParaRPr kumimoji="1" lang="zh-CN" altLang="en-US" sz="1120" b="1" dirty="0">
              <a:solidFill>
                <a:srgbClr val="C00000"/>
              </a:solidFill>
              <a:latin typeface="Calibri" panose="020F0502020204030204" pitchFamily="34" charset="0"/>
            </a:endParaRPr>
          </a:p>
        </p:txBody>
      </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0125" y="3963537"/>
            <a:ext cx="292643" cy="292643"/>
          </a:xfrm>
          <a:prstGeom prst="rect">
            <a:avLst/>
          </a:prstGeom>
        </p:spPr>
      </p:pic>
      <p:sp>
        <p:nvSpPr>
          <p:cNvPr id="39" name="Rectangle 85"/>
          <p:cNvSpPr/>
          <p:nvPr/>
        </p:nvSpPr>
        <p:spPr>
          <a:xfrm>
            <a:off x="9690606" y="3876539"/>
            <a:ext cx="2111065" cy="68985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panose="020F0502020204030204" pitchFamily="34" charset="0"/>
            </a:endParaRPr>
          </a:p>
          <a:p>
            <a:endParaRPr lang="en-US" altLang="zh-CN" sz="1306" dirty="0">
              <a:solidFill>
                <a:srgbClr val="051640"/>
              </a:solidFill>
              <a:latin typeface="Calibri" panose="020F0502020204030204" pitchFamily="34" charset="0"/>
            </a:endParaRPr>
          </a:p>
        </p:txBody>
      </p:sp>
      <p:pic>
        <p:nvPicPr>
          <p:cNvPr id="40" name="图片 39"/>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280024" y="3910611"/>
            <a:ext cx="355485" cy="355485"/>
          </a:xfrm>
          <a:prstGeom prst="rect">
            <a:avLst/>
          </a:prstGeom>
        </p:spPr>
      </p:pic>
      <p:sp>
        <p:nvSpPr>
          <p:cNvPr id="41" name="文本框 8"/>
          <p:cNvSpPr txBox="1"/>
          <p:nvPr/>
        </p:nvSpPr>
        <p:spPr>
          <a:xfrm>
            <a:off x="10995544" y="4226841"/>
            <a:ext cx="854657" cy="25019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026" b="1" dirty="0">
                <a:solidFill>
                  <a:srgbClr val="C82506">
                    <a:lumMod val="60000"/>
                    <a:lumOff val="40000"/>
                  </a:srgbClr>
                </a:solidFill>
                <a:latin typeface="Calibri" panose="020F0502020204030204" pitchFamily="34" charset="0"/>
              </a:rPr>
              <a:t>Verification</a:t>
            </a:r>
            <a:endParaRPr kumimoji="1" lang="zh-CN" altLang="en-US" sz="1026" b="1" dirty="0">
              <a:solidFill>
                <a:srgbClr val="C82506">
                  <a:lumMod val="60000"/>
                  <a:lumOff val="40000"/>
                </a:srgbClr>
              </a:solidFill>
              <a:latin typeface="Calibri" panose="020F0502020204030204" pitchFamily="34" charset="0"/>
            </a:endParaRPr>
          </a:p>
        </p:txBody>
      </p:sp>
      <p:pic>
        <p:nvPicPr>
          <p:cNvPr id="42" name="图片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6832" y="3967494"/>
            <a:ext cx="292643" cy="292643"/>
          </a:xfrm>
          <a:prstGeom prst="rect">
            <a:avLst/>
          </a:prstGeom>
        </p:spPr>
      </p:pic>
      <p:sp>
        <p:nvSpPr>
          <p:cNvPr id="43" name="文本框 48"/>
          <p:cNvSpPr txBox="1"/>
          <p:nvPr/>
        </p:nvSpPr>
        <p:spPr>
          <a:xfrm>
            <a:off x="10979725" y="4725144"/>
            <a:ext cx="95268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3DS</a:t>
            </a:r>
            <a:endParaRPr lang="zh-CN" altLang="en-US" sz="1200" dirty="0"/>
          </a:p>
        </p:txBody>
      </p:sp>
      <p:pic>
        <p:nvPicPr>
          <p:cNvPr id="44" name="图片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21217" y="2710349"/>
            <a:ext cx="683852" cy="683852"/>
          </a:xfrm>
          <a:prstGeom prst="rect">
            <a:avLst/>
          </a:prstGeom>
        </p:spPr>
      </p:pic>
      <p:pic>
        <p:nvPicPr>
          <p:cNvPr id="45" name="图片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63709" y="2791905"/>
            <a:ext cx="573702" cy="573702"/>
          </a:xfrm>
          <a:prstGeom prst="rect">
            <a:avLst/>
          </a:prstGeom>
        </p:spPr>
      </p:pic>
      <p:sp>
        <p:nvSpPr>
          <p:cNvPr id="46" name="文本框 48"/>
          <p:cNvSpPr txBox="1"/>
          <p:nvPr/>
        </p:nvSpPr>
        <p:spPr>
          <a:xfrm>
            <a:off x="10333235" y="3212976"/>
            <a:ext cx="104805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PIN</a:t>
            </a:r>
            <a:endParaRPr lang="zh-CN" altLang="en-US" sz="1200" dirty="0"/>
          </a:p>
        </p:txBody>
      </p:sp>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50961" y="2885426"/>
            <a:ext cx="292643" cy="292643"/>
          </a:xfrm>
          <a:prstGeom prst="rect">
            <a:avLst/>
          </a:prstGeom>
        </p:spPr>
      </p:pic>
      <p:sp>
        <p:nvSpPr>
          <p:cNvPr id="48" name="文本框 48"/>
          <p:cNvSpPr txBox="1"/>
          <p:nvPr/>
        </p:nvSpPr>
        <p:spPr>
          <a:xfrm>
            <a:off x="11429295" y="3212976"/>
            <a:ext cx="95268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SMS</a:t>
            </a:r>
            <a:endParaRPr lang="zh-CN" altLang="en-US" sz="1200" dirty="0"/>
          </a:p>
        </p:txBody>
      </p:sp>
      <p:cxnSp>
        <p:nvCxnSpPr>
          <p:cNvPr id="49" name="肘形连接符 48"/>
          <p:cNvCxnSpPr>
            <a:stCxn id="18" idx="3"/>
            <a:endCxn id="39" idx="1"/>
          </p:cNvCxnSpPr>
          <p:nvPr/>
        </p:nvCxnSpPr>
        <p:spPr>
          <a:xfrm flipV="1">
            <a:off x="7942279" y="4221464"/>
            <a:ext cx="1748327" cy="9400"/>
          </a:xfrm>
          <a:prstGeom prst="bentConnector3">
            <a:avLst>
              <a:gd name="adj1" fmla="val 50000"/>
            </a:avLst>
          </a:prstGeom>
          <a:noFill/>
          <a:ln w="25400" cap="flat">
            <a:solidFill>
              <a:srgbClr val="418CE3"/>
            </a:solidFill>
            <a:prstDash val="solid"/>
            <a:miter lim="400000"/>
            <a:tailEnd type="triangle"/>
          </a:ln>
          <a:effectLst/>
          <a:sp3d/>
        </p:spPr>
      </p:cxnSp>
      <p:sp>
        <p:nvSpPr>
          <p:cNvPr id="50" name="文本框 33"/>
          <p:cNvSpPr txBox="1"/>
          <p:nvPr/>
        </p:nvSpPr>
        <p:spPr>
          <a:xfrm>
            <a:off x="8461028" y="3933056"/>
            <a:ext cx="128504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Card Stolen</a:t>
            </a:r>
            <a:endParaRPr lang="zh-CN" altLang="en-US" sz="1200" dirty="0"/>
          </a:p>
        </p:txBody>
      </p:sp>
      <p:sp>
        <p:nvSpPr>
          <p:cNvPr id="51" name="矩形 50"/>
          <p:cNvSpPr/>
          <p:nvPr/>
        </p:nvSpPr>
        <p:spPr>
          <a:xfrm>
            <a:off x="4337151" y="2556017"/>
            <a:ext cx="1537224" cy="340277"/>
          </a:xfrm>
          <a:prstGeom prst="rect">
            <a:avLst/>
          </a:prstGeom>
          <a:solidFill>
            <a:srgbClr val="45C1A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410766"/>
            <a:r>
              <a:rPr lang="en-US" altLang="zh-CN" sz="1120" b="1" dirty="0">
                <a:solidFill>
                  <a:srgbClr val="FFFFFF"/>
                </a:solidFill>
                <a:latin typeface="Calibri" panose="020F0502020204030204" pitchFamily="34" charset="0"/>
              </a:rPr>
              <a:t>Asynchronous event</a:t>
            </a:r>
          </a:p>
        </p:txBody>
      </p:sp>
      <p:sp>
        <p:nvSpPr>
          <p:cNvPr id="52" name="矩形 51"/>
          <p:cNvSpPr/>
          <p:nvPr/>
        </p:nvSpPr>
        <p:spPr>
          <a:xfrm>
            <a:off x="4327741" y="3542340"/>
            <a:ext cx="1656869" cy="946348"/>
          </a:xfrm>
          <a:prstGeom prst="rect">
            <a:avLst/>
          </a:prstGeom>
          <a:noFill/>
          <a:ln>
            <a:solidFill>
              <a:schemeClr val="accent5">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r>
              <a:rPr lang="en-US" altLang="zh-CN" sz="1120" b="1" dirty="0">
                <a:solidFill>
                  <a:srgbClr val="FFFFFF"/>
                </a:solidFill>
                <a:latin typeface="Calibri" panose="020F0502020204030204" pitchFamily="34" charset="0"/>
              </a:rPr>
              <a:t>Synchronous + Asynchronous event</a:t>
            </a:r>
          </a:p>
        </p:txBody>
      </p:sp>
      <p:sp>
        <p:nvSpPr>
          <p:cNvPr id="53" name="矩形 52"/>
          <p:cNvSpPr/>
          <p:nvPr/>
        </p:nvSpPr>
        <p:spPr>
          <a:xfrm>
            <a:off x="4072161" y="2057603"/>
            <a:ext cx="2106605" cy="4374644"/>
          </a:xfrm>
          <a:prstGeom prst="rect">
            <a:avLst/>
          </a:prstGeom>
          <a:noFill/>
          <a:ln w="19050" cap="flat" cmpd="sng" algn="ctr">
            <a:solidFill>
              <a:srgbClr val="C00000"/>
            </a:solidFill>
            <a:prstDash val="solid"/>
            <a:miter lim="800000"/>
          </a:ln>
          <a:effectLst/>
        </p:spPr>
        <p:txBody>
          <a:bodyPr rtlCol="0" anchor="ctr"/>
          <a:lstStyle/>
          <a:p>
            <a:pPr algn="ctr" defTabSz="410766" fontAlgn="base">
              <a:spcBef>
                <a:spcPct val="0"/>
              </a:spcBef>
              <a:spcAft>
                <a:spcPct val="0"/>
              </a:spcAft>
            </a:pPr>
            <a:endParaRPr kumimoji="1" lang="zh-CN" altLang="en-US" sz="6717" b="1">
              <a:solidFill>
                <a:srgbClr val="FFFFFF"/>
              </a:solidFill>
              <a:latin typeface="DIN Light"/>
              <a:sym typeface="Helvetica Neue"/>
            </a:endParaRPr>
          </a:p>
        </p:txBody>
      </p:sp>
      <p:sp>
        <p:nvSpPr>
          <p:cNvPr id="54" name="Rounded Rectangle 27"/>
          <p:cNvSpPr/>
          <p:nvPr/>
        </p:nvSpPr>
        <p:spPr>
          <a:xfrm>
            <a:off x="3859678" y="1363022"/>
            <a:ext cx="8208015" cy="309850"/>
          </a:xfrm>
          <a:prstGeom prst="roundRect">
            <a:avLst>
              <a:gd name="adj" fmla="val 33457"/>
            </a:avLst>
          </a:prstGeom>
          <a:noFill/>
          <a:ln w="25400" cap="flat" cmpd="sng" algn="ctr">
            <a:solidFill>
              <a:srgbClr val="319EE6"/>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900">
              <a:solidFill>
                <a:srgbClr val="FFFFFF"/>
              </a:solidFill>
              <a:latin typeface="Arial"/>
              <a:ea typeface="宋体" panose="02010600030101010101" pitchFamily="2" charset="-122"/>
            </a:endParaRPr>
          </a:p>
        </p:txBody>
      </p:sp>
      <p:sp>
        <p:nvSpPr>
          <p:cNvPr id="55" name="Rectangle 28"/>
          <p:cNvSpPr/>
          <p:nvPr/>
        </p:nvSpPr>
        <p:spPr>
          <a:xfrm>
            <a:off x="3487034" y="1443261"/>
            <a:ext cx="8815524" cy="279795"/>
          </a:xfrm>
          <a:prstGeom prst="rect">
            <a:avLst/>
          </a:prstGeom>
          <a:solidFill>
            <a:srgbClr val="FFFFFF"/>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900">
              <a:solidFill>
                <a:srgbClr val="FFFFFF"/>
              </a:solidFill>
              <a:latin typeface="Arial"/>
              <a:ea typeface="宋体" panose="02010600030101010101" pitchFamily="2" charset="-122"/>
            </a:endParaRPr>
          </a:p>
        </p:txBody>
      </p:sp>
      <p:sp>
        <p:nvSpPr>
          <p:cNvPr id="56" name="Oval 12"/>
          <p:cNvSpPr/>
          <p:nvPr/>
        </p:nvSpPr>
        <p:spPr>
          <a:xfrm>
            <a:off x="6975200" y="1018348"/>
            <a:ext cx="965200" cy="970492"/>
          </a:xfrm>
          <a:prstGeom prst="ellipse">
            <a:avLst/>
          </a:prstGeom>
          <a:solidFill>
            <a:srgbClr val="319EE6"/>
          </a:solidFill>
          <a:ln w="76200" cap="flat" cmpd="sng" algn="ctr">
            <a:noFill/>
            <a:prstDash val="solid"/>
          </a:ln>
          <a:effectLst/>
        </p:spPr>
        <p:txBody>
          <a:bodyPr lIns="60959" tIns="30479" rIns="60959" bIns="3047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defRPr/>
            </a:pPr>
            <a:endParaRPr lang="zh-CN" altLang="en-US" sz="5850">
              <a:solidFill>
                <a:srgbClr val="FFFFFF"/>
              </a:solidFill>
              <a:latin typeface="Calibri" panose="020F0502020204030204" pitchFamily="34" charset="0"/>
              <a:ea typeface="宋体" charset="0"/>
            </a:endParaRPr>
          </a:p>
        </p:txBody>
      </p:sp>
      <p:sp>
        <p:nvSpPr>
          <p:cNvPr id="57" name="Text Box 10"/>
          <p:cNvSpPr txBox="1">
            <a:spLocks noChangeArrowheads="1"/>
          </p:cNvSpPr>
          <p:nvPr/>
        </p:nvSpPr>
        <p:spPr bwMode="auto">
          <a:xfrm>
            <a:off x="7063112" y="1541159"/>
            <a:ext cx="78422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0479" tIns="15240" rIns="30479" bIns="1524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altLang="zh-CN" sz="1400" b="1" dirty="0">
                <a:solidFill>
                  <a:srgbClr val="FFFFFF"/>
                </a:solidFill>
                <a:latin typeface="Calibri" panose="020F0502020204030204" pitchFamily="34" charset="0"/>
                <a:ea typeface="宋体" panose="02010600030101010101" pitchFamily="2" charset="-122"/>
                <a:cs typeface="Open Sans" charset="0"/>
              </a:rPr>
              <a:t>Risk </a:t>
            </a:r>
          </a:p>
        </p:txBody>
      </p:sp>
      <p:pic>
        <p:nvPicPr>
          <p:cNvPr id="58" name="图片 57" descr="蚂蚁金服-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4609" y="1041574"/>
            <a:ext cx="472550" cy="472550"/>
          </a:xfrm>
          <a:prstGeom prst="rect">
            <a:avLst/>
          </a:prstGeom>
        </p:spPr>
      </p:pic>
      <p:cxnSp>
        <p:nvCxnSpPr>
          <p:cNvPr id="59" name="肘形连接符 58"/>
          <p:cNvCxnSpPr>
            <a:stCxn id="61" idx="3"/>
            <a:endCxn id="18" idx="1"/>
          </p:cNvCxnSpPr>
          <p:nvPr/>
        </p:nvCxnSpPr>
        <p:spPr>
          <a:xfrm>
            <a:off x="5874376" y="3966090"/>
            <a:ext cx="1115402" cy="264774"/>
          </a:xfrm>
          <a:prstGeom prst="bentConnector3">
            <a:avLst>
              <a:gd name="adj1" fmla="val 52777"/>
            </a:avLst>
          </a:prstGeom>
          <a:noFill/>
          <a:ln w="25400" cap="flat">
            <a:solidFill>
              <a:srgbClr val="418CE3"/>
            </a:solidFill>
            <a:prstDash val="solid"/>
            <a:miter lim="400000"/>
            <a:tailEnd type="triangle"/>
          </a:ln>
          <a:effectLst/>
          <a:sp3d/>
        </p:spPr>
      </p:cxnSp>
      <p:sp>
        <p:nvSpPr>
          <p:cNvPr id="60" name="文本框 33"/>
          <p:cNvSpPr txBox="1"/>
          <p:nvPr/>
        </p:nvSpPr>
        <p:spPr>
          <a:xfrm>
            <a:off x="4348671" y="3566350"/>
            <a:ext cx="156396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b="1" dirty="0"/>
              <a:t>Two risk</a:t>
            </a:r>
            <a:r>
              <a:rPr lang="zh-CN" altLang="en-US" sz="1200" b="1" dirty="0"/>
              <a:t> </a:t>
            </a:r>
            <a:r>
              <a:rPr lang="en-US" altLang="zh-CN" sz="1200" b="1" dirty="0"/>
              <a:t>events:</a:t>
            </a:r>
            <a:endParaRPr lang="zh-CN" altLang="en-US" sz="1200" b="1" dirty="0"/>
          </a:p>
        </p:txBody>
      </p:sp>
      <p:sp>
        <p:nvSpPr>
          <p:cNvPr id="61" name="矩形 60"/>
          <p:cNvSpPr/>
          <p:nvPr/>
        </p:nvSpPr>
        <p:spPr>
          <a:xfrm>
            <a:off x="4372370" y="3834223"/>
            <a:ext cx="1502006" cy="263735"/>
          </a:xfrm>
          <a:prstGeom prst="rect">
            <a:avLst/>
          </a:prstGeom>
          <a:solidFill>
            <a:srgbClr val="AC74D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r>
              <a:rPr lang="en-US" altLang="zh-CN" sz="1120" b="1" dirty="0">
                <a:solidFill>
                  <a:srgbClr val="FFFFFF"/>
                </a:solidFill>
                <a:latin typeface="Calibri" panose="020F0502020204030204" pitchFamily="34" charset="0"/>
              </a:rPr>
              <a:t>Synchronous event</a:t>
            </a:r>
          </a:p>
        </p:txBody>
      </p:sp>
      <p:sp>
        <p:nvSpPr>
          <p:cNvPr id="62" name="矩形 61"/>
          <p:cNvSpPr/>
          <p:nvPr/>
        </p:nvSpPr>
        <p:spPr>
          <a:xfrm>
            <a:off x="4369475" y="4165388"/>
            <a:ext cx="1512771" cy="247035"/>
          </a:xfrm>
          <a:prstGeom prst="rect">
            <a:avLst/>
          </a:prstGeom>
          <a:solidFill>
            <a:srgbClr val="45C1A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410766"/>
            <a:r>
              <a:rPr lang="en-US" altLang="zh-CN" sz="1120" b="1" dirty="0">
                <a:solidFill>
                  <a:srgbClr val="FFFFFF"/>
                </a:solidFill>
                <a:latin typeface="Calibri" panose="020F0502020204030204" pitchFamily="34" charset="0"/>
              </a:rPr>
              <a:t>Asynchronous event</a:t>
            </a:r>
          </a:p>
        </p:txBody>
      </p:sp>
      <p:sp>
        <p:nvSpPr>
          <p:cNvPr id="63" name="矩形 62"/>
          <p:cNvSpPr/>
          <p:nvPr/>
        </p:nvSpPr>
        <p:spPr>
          <a:xfrm>
            <a:off x="4315265" y="5040640"/>
            <a:ext cx="1669345" cy="1255430"/>
          </a:xfrm>
          <a:prstGeom prst="rect">
            <a:avLst/>
          </a:prstGeom>
          <a:noFill/>
          <a:ln>
            <a:solidFill>
              <a:schemeClr val="accent5">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r>
              <a:rPr lang="en-US" altLang="zh-CN" sz="1120" b="1" dirty="0">
                <a:solidFill>
                  <a:srgbClr val="FFFFFF"/>
                </a:solidFill>
                <a:latin typeface="Calibri" panose="020F0502020204030204" pitchFamily="34" charset="0"/>
              </a:rPr>
              <a:t>Synchronous + Asynchronous event</a:t>
            </a:r>
          </a:p>
        </p:txBody>
      </p:sp>
      <p:sp>
        <p:nvSpPr>
          <p:cNvPr id="64" name="文本框 33"/>
          <p:cNvSpPr txBox="1"/>
          <p:nvPr/>
        </p:nvSpPr>
        <p:spPr>
          <a:xfrm>
            <a:off x="4336194" y="5064650"/>
            <a:ext cx="165845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b="1" dirty="0"/>
              <a:t>Three risk</a:t>
            </a:r>
            <a:r>
              <a:rPr lang="zh-CN" altLang="en-US" sz="1200" b="1" dirty="0"/>
              <a:t> </a:t>
            </a:r>
            <a:r>
              <a:rPr lang="en-US" altLang="zh-CN" sz="1200" b="1" dirty="0"/>
              <a:t>events:</a:t>
            </a:r>
            <a:endParaRPr lang="zh-CN" altLang="en-US" sz="1200" b="1" dirty="0"/>
          </a:p>
        </p:txBody>
      </p:sp>
      <p:sp>
        <p:nvSpPr>
          <p:cNvPr id="65" name="矩形 64"/>
          <p:cNvSpPr/>
          <p:nvPr/>
        </p:nvSpPr>
        <p:spPr>
          <a:xfrm>
            <a:off x="4359895" y="5363696"/>
            <a:ext cx="1552739" cy="242246"/>
          </a:xfrm>
          <a:prstGeom prst="rect">
            <a:avLst/>
          </a:prstGeom>
          <a:solidFill>
            <a:srgbClr val="AC74D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r>
              <a:rPr lang="en-US" altLang="zh-CN" sz="1120" b="1" dirty="0">
                <a:solidFill>
                  <a:srgbClr val="FFFFFF"/>
                </a:solidFill>
                <a:latin typeface="Calibri" panose="020F0502020204030204" pitchFamily="34" charset="0"/>
              </a:rPr>
              <a:t>Option (Synchronous)</a:t>
            </a:r>
          </a:p>
        </p:txBody>
      </p:sp>
      <p:sp>
        <p:nvSpPr>
          <p:cNvPr id="66" name="矩形 65"/>
          <p:cNvSpPr/>
          <p:nvPr/>
        </p:nvSpPr>
        <p:spPr>
          <a:xfrm>
            <a:off x="4357661" y="5964227"/>
            <a:ext cx="1554972" cy="236088"/>
          </a:xfrm>
          <a:prstGeom prst="rect">
            <a:avLst/>
          </a:prstGeom>
          <a:solidFill>
            <a:srgbClr val="45C1A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410766"/>
            <a:r>
              <a:rPr lang="en-US" altLang="zh-CN" sz="1120" b="1" dirty="0">
                <a:solidFill>
                  <a:srgbClr val="FFFFFF"/>
                </a:solidFill>
                <a:latin typeface="Calibri" panose="020F0502020204030204" pitchFamily="34" charset="0"/>
              </a:rPr>
              <a:t>Result (Asynchronous)</a:t>
            </a:r>
          </a:p>
        </p:txBody>
      </p:sp>
      <p:sp>
        <p:nvSpPr>
          <p:cNvPr id="67" name="矩形 66"/>
          <p:cNvSpPr/>
          <p:nvPr/>
        </p:nvSpPr>
        <p:spPr>
          <a:xfrm>
            <a:off x="4357463" y="5668664"/>
            <a:ext cx="1555170" cy="260335"/>
          </a:xfrm>
          <a:prstGeom prst="rect">
            <a:avLst/>
          </a:prstGeom>
          <a:solidFill>
            <a:srgbClr val="AC74D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r>
              <a:rPr lang="en-US" altLang="zh-CN" sz="1120" b="1" dirty="0">
                <a:solidFill>
                  <a:srgbClr val="FFFFFF"/>
                </a:solidFill>
                <a:latin typeface="Calibri" panose="020F0502020204030204" pitchFamily="34" charset="0"/>
              </a:rPr>
              <a:t>Payment(Synchronous)</a:t>
            </a:r>
          </a:p>
        </p:txBody>
      </p:sp>
      <p:cxnSp>
        <p:nvCxnSpPr>
          <p:cNvPr id="68" name="肘形连接符 67"/>
          <p:cNvCxnSpPr>
            <a:stCxn id="5" idx="3"/>
            <a:endCxn id="51" idx="1"/>
          </p:cNvCxnSpPr>
          <p:nvPr/>
        </p:nvCxnSpPr>
        <p:spPr>
          <a:xfrm>
            <a:off x="3057443" y="2057127"/>
            <a:ext cx="1279708" cy="669029"/>
          </a:xfrm>
          <a:prstGeom prst="bentConnector3">
            <a:avLst>
              <a:gd name="adj1" fmla="val 50000"/>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75" idx="3"/>
            <a:endCxn id="51" idx="1"/>
          </p:cNvCxnSpPr>
          <p:nvPr/>
        </p:nvCxnSpPr>
        <p:spPr>
          <a:xfrm flipV="1">
            <a:off x="3067275" y="2726156"/>
            <a:ext cx="1269877" cy="2757263"/>
          </a:xfrm>
          <a:prstGeom prst="bentConnector3">
            <a:avLst>
              <a:gd name="adj1" fmla="val 50000"/>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17" idx="3"/>
            <a:endCxn id="52" idx="1"/>
          </p:cNvCxnSpPr>
          <p:nvPr/>
        </p:nvCxnSpPr>
        <p:spPr>
          <a:xfrm>
            <a:off x="3067672" y="2674498"/>
            <a:ext cx="1260069" cy="1341016"/>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1725264" y="4390516"/>
            <a:ext cx="1360923" cy="195207"/>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Bill Payment</a:t>
            </a:r>
            <a:endParaRPr lang="zh-CN" altLang="en-US" sz="1120" dirty="0">
              <a:solidFill>
                <a:srgbClr val="FFFFFF"/>
              </a:solidFill>
              <a:latin typeface="Calibri" panose="020F0502020204030204" pitchFamily="34" charset="0"/>
            </a:endParaRPr>
          </a:p>
        </p:txBody>
      </p:sp>
      <p:sp>
        <p:nvSpPr>
          <p:cNvPr id="72" name="矩形 71"/>
          <p:cNvSpPr/>
          <p:nvPr/>
        </p:nvSpPr>
        <p:spPr>
          <a:xfrm>
            <a:off x="1722006" y="4621115"/>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Buy Load</a:t>
            </a:r>
            <a:endParaRPr lang="zh-CN" altLang="en-US" sz="1120" dirty="0">
              <a:solidFill>
                <a:srgbClr val="FFFFFF"/>
              </a:solidFill>
              <a:latin typeface="Calibri" panose="020F0502020204030204" pitchFamily="34" charset="0"/>
            </a:endParaRPr>
          </a:p>
        </p:txBody>
      </p:sp>
      <p:sp>
        <p:nvSpPr>
          <p:cNvPr id="73" name="矩形 72"/>
          <p:cNvSpPr/>
          <p:nvPr/>
        </p:nvSpPr>
        <p:spPr>
          <a:xfrm>
            <a:off x="1718719" y="4866767"/>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Book Movie</a:t>
            </a:r>
            <a:endParaRPr lang="zh-CN" altLang="en-US" sz="1120" dirty="0">
              <a:solidFill>
                <a:srgbClr val="FFFFFF"/>
              </a:solidFill>
              <a:latin typeface="Calibri" panose="020F0502020204030204" pitchFamily="34" charset="0"/>
            </a:endParaRPr>
          </a:p>
        </p:txBody>
      </p:sp>
      <p:sp>
        <p:nvSpPr>
          <p:cNvPr id="74" name="矩形 73"/>
          <p:cNvSpPr/>
          <p:nvPr/>
        </p:nvSpPr>
        <p:spPr>
          <a:xfrm>
            <a:off x="1706353" y="5129218"/>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QR Code Payment</a:t>
            </a:r>
            <a:endParaRPr lang="zh-CN" altLang="en-US" sz="1120" dirty="0">
              <a:solidFill>
                <a:srgbClr val="FFFFFF"/>
              </a:solidFill>
              <a:latin typeface="Calibri" panose="020F0502020204030204" pitchFamily="34" charset="0"/>
            </a:endParaRPr>
          </a:p>
        </p:txBody>
      </p:sp>
      <p:sp>
        <p:nvSpPr>
          <p:cNvPr id="75" name="矩形 74"/>
          <p:cNvSpPr/>
          <p:nvPr/>
        </p:nvSpPr>
        <p:spPr>
          <a:xfrm>
            <a:off x="1706352" y="5383177"/>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Refund</a:t>
            </a:r>
            <a:endParaRPr lang="zh-CN" altLang="en-US" sz="1120" dirty="0">
              <a:solidFill>
                <a:srgbClr val="FFFFFF"/>
              </a:solidFill>
              <a:latin typeface="Calibri" panose="020F0502020204030204" pitchFamily="34" charset="0"/>
            </a:endParaRPr>
          </a:p>
        </p:txBody>
      </p:sp>
      <p:cxnSp>
        <p:nvCxnSpPr>
          <p:cNvPr id="76" name="肘形连接符 75"/>
          <p:cNvCxnSpPr>
            <a:stCxn id="6" idx="3"/>
            <a:endCxn id="52" idx="1"/>
          </p:cNvCxnSpPr>
          <p:nvPr/>
        </p:nvCxnSpPr>
        <p:spPr>
          <a:xfrm>
            <a:off x="3057444" y="2371906"/>
            <a:ext cx="1270297" cy="1643608"/>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9" idx="3"/>
            <a:endCxn id="51" idx="1"/>
          </p:cNvCxnSpPr>
          <p:nvPr/>
        </p:nvCxnSpPr>
        <p:spPr>
          <a:xfrm flipV="1">
            <a:off x="3089073" y="2726155"/>
            <a:ext cx="1248078" cy="562676"/>
          </a:xfrm>
          <a:prstGeom prst="bentConnector3">
            <a:avLst>
              <a:gd name="adj1" fmla="val 50000"/>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7" idx="3"/>
            <a:endCxn id="51" idx="1"/>
          </p:cNvCxnSpPr>
          <p:nvPr/>
        </p:nvCxnSpPr>
        <p:spPr>
          <a:xfrm flipV="1">
            <a:off x="3089073" y="2726155"/>
            <a:ext cx="1248078" cy="907338"/>
          </a:xfrm>
          <a:prstGeom prst="bentConnector3">
            <a:avLst>
              <a:gd name="adj1" fmla="val 50000"/>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11" idx="3"/>
            <a:endCxn id="51" idx="1"/>
          </p:cNvCxnSpPr>
          <p:nvPr/>
        </p:nvCxnSpPr>
        <p:spPr>
          <a:xfrm flipV="1">
            <a:off x="3099159" y="2726155"/>
            <a:ext cx="1237992" cy="1248544"/>
          </a:xfrm>
          <a:prstGeom prst="bentConnector3">
            <a:avLst>
              <a:gd name="adj1" fmla="val 50000"/>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14" idx="3"/>
            <a:endCxn id="63" idx="1"/>
          </p:cNvCxnSpPr>
          <p:nvPr/>
        </p:nvCxnSpPr>
        <p:spPr>
          <a:xfrm>
            <a:off x="3099160" y="4242581"/>
            <a:ext cx="1216105" cy="1425774"/>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71" idx="3"/>
            <a:endCxn id="63" idx="1"/>
          </p:cNvCxnSpPr>
          <p:nvPr/>
        </p:nvCxnSpPr>
        <p:spPr>
          <a:xfrm>
            <a:off x="3086186" y="4488119"/>
            <a:ext cx="1229078" cy="1180236"/>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2" name="肘形连接符 81"/>
          <p:cNvCxnSpPr>
            <a:stCxn id="72" idx="3"/>
            <a:endCxn id="63" idx="1"/>
          </p:cNvCxnSpPr>
          <p:nvPr/>
        </p:nvCxnSpPr>
        <p:spPr>
          <a:xfrm>
            <a:off x="3082928" y="4721357"/>
            <a:ext cx="1232336" cy="946999"/>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73" idx="3"/>
            <a:endCxn id="63" idx="1"/>
          </p:cNvCxnSpPr>
          <p:nvPr/>
        </p:nvCxnSpPr>
        <p:spPr>
          <a:xfrm>
            <a:off x="3079642" y="4967009"/>
            <a:ext cx="1235623" cy="701347"/>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74" idx="3"/>
            <a:endCxn id="63" idx="1"/>
          </p:cNvCxnSpPr>
          <p:nvPr/>
        </p:nvCxnSpPr>
        <p:spPr>
          <a:xfrm>
            <a:off x="3067276" y="5229459"/>
            <a:ext cx="1247989" cy="438896"/>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5" name="肘形连接符 84"/>
          <p:cNvCxnSpPr>
            <a:stCxn id="65" idx="3"/>
            <a:endCxn id="18" idx="1"/>
          </p:cNvCxnSpPr>
          <p:nvPr/>
        </p:nvCxnSpPr>
        <p:spPr>
          <a:xfrm flipV="1">
            <a:off x="5912634" y="4230865"/>
            <a:ext cx="1077145" cy="1253955"/>
          </a:xfrm>
          <a:prstGeom prst="bentConnector3">
            <a:avLst/>
          </a:prstGeom>
          <a:noFill/>
          <a:ln w="25400" cap="flat">
            <a:solidFill>
              <a:srgbClr val="418CE3"/>
            </a:solidFill>
            <a:prstDash val="solid"/>
            <a:miter lim="400000"/>
            <a:tailEnd type="triangle"/>
          </a:ln>
          <a:effectLst/>
          <a:sp3d/>
        </p:spPr>
      </p:cxnSp>
      <p:cxnSp>
        <p:nvCxnSpPr>
          <p:cNvPr id="86" name="肘形连接符 85"/>
          <p:cNvCxnSpPr>
            <a:stCxn id="67" idx="3"/>
            <a:endCxn id="18" idx="1"/>
          </p:cNvCxnSpPr>
          <p:nvPr/>
        </p:nvCxnSpPr>
        <p:spPr>
          <a:xfrm flipV="1">
            <a:off x="5912634" y="4230865"/>
            <a:ext cx="1077145" cy="1567967"/>
          </a:xfrm>
          <a:prstGeom prst="bentConnector3">
            <a:avLst>
              <a:gd name="adj1" fmla="val 50000"/>
            </a:avLst>
          </a:prstGeom>
          <a:noFill/>
          <a:ln w="25400" cap="flat">
            <a:solidFill>
              <a:srgbClr val="418CE3"/>
            </a:solidFill>
            <a:prstDash val="solid"/>
            <a:miter lim="400000"/>
            <a:tailEnd type="triangle"/>
          </a:ln>
          <a:effectLst/>
          <a:sp3d/>
        </p:spPr>
      </p:cxnSp>
      <p:sp>
        <p:nvSpPr>
          <p:cNvPr id="87" name="Right Arrow 88"/>
          <p:cNvSpPr/>
          <p:nvPr/>
        </p:nvSpPr>
        <p:spPr>
          <a:xfrm>
            <a:off x="3266653" y="1526627"/>
            <a:ext cx="545575" cy="388680"/>
          </a:xfrm>
          <a:prstGeom prst="rightArrow">
            <a:avLst>
              <a:gd name="adj1" fmla="val 50000"/>
              <a:gd name="adj2" fmla="val 907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200" b="1" dirty="0">
              <a:latin typeface="Calibri" panose="020F0502020204030204" pitchFamily="34" charset="0"/>
            </a:endParaRPr>
          </a:p>
        </p:txBody>
      </p:sp>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3346" y="5597234"/>
            <a:ext cx="366546" cy="325818"/>
          </a:xfrm>
          <a:prstGeom prst="rect">
            <a:avLst/>
          </a:prstGeom>
        </p:spPr>
      </p:pic>
      <p:pic>
        <p:nvPicPr>
          <p:cNvPr id="104" name="图片 103"/>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045204" y="5567654"/>
            <a:ext cx="560213" cy="560213"/>
          </a:xfrm>
          <a:prstGeom prst="rect">
            <a:avLst/>
          </a:prstGeom>
        </p:spPr>
      </p:pic>
      <p:sp>
        <p:nvSpPr>
          <p:cNvPr id="105" name="文本框 8"/>
          <p:cNvSpPr txBox="1"/>
          <p:nvPr/>
        </p:nvSpPr>
        <p:spPr>
          <a:xfrm>
            <a:off x="10935557" y="5891289"/>
            <a:ext cx="765830" cy="26468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kumimoji="1" lang="en-US" altLang="zh-CN" sz="1120" b="1" dirty="0">
                <a:solidFill>
                  <a:srgbClr val="C00000"/>
                </a:solidFill>
                <a:latin typeface="Calibri" panose="020F0502020204030204" pitchFamily="34" charset="0"/>
              </a:rPr>
              <a:t>REJECTED</a:t>
            </a:r>
            <a:endParaRPr kumimoji="1" lang="zh-CN" altLang="en-US" sz="1120" b="1" dirty="0">
              <a:solidFill>
                <a:srgbClr val="C00000"/>
              </a:solidFill>
              <a:latin typeface="Calibri" panose="020F0502020204030204" pitchFamily="34" charset="0"/>
            </a:endParaRPr>
          </a:p>
        </p:txBody>
      </p:sp>
      <p:pic>
        <p:nvPicPr>
          <p:cNvPr id="106" name="图片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93276" y="5620495"/>
            <a:ext cx="292643" cy="292643"/>
          </a:xfrm>
          <a:prstGeom prst="rect">
            <a:avLst/>
          </a:prstGeom>
        </p:spPr>
      </p:pic>
      <p:sp>
        <p:nvSpPr>
          <p:cNvPr id="107" name="Rectangle 85"/>
          <p:cNvSpPr/>
          <p:nvPr/>
        </p:nvSpPr>
        <p:spPr>
          <a:xfrm>
            <a:off x="9779514" y="5535257"/>
            <a:ext cx="2111065" cy="68985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dk1"/>
                </a:solidFill>
                <a:effectLst/>
                <a:uFill>
                  <a:solidFill>
                    <a:srgbClr val="000000"/>
                  </a:solidFill>
                </a:uFill>
                <a:latin typeface="+mn-lt"/>
                <a:ea typeface="+mn-ea"/>
                <a:cs typeface="+mn-cs"/>
                <a:sym typeface="Microsoft YaHei"/>
              </a:defRPr>
            </a:lvl9pPr>
          </a:lstStyle>
          <a:p>
            <a:endParaRPr lang="en-US" altLang="zh-CN" sz="1306" dirty="0">
              <a:solidFill>
                <a:srgbClr val="051640"/>
              </a:solidFill>
              <a:latin typeface="Calibri" panose="020F0502020204030204" pitchFamily="34" charset="0"/>
            </a:endParaRPr>
          </a:p>
          <a:p>
            <a:endParaRPr lang="en-US" altLang="zh-CN" sz="1306" dirty="0">
              <a:solidFill>
                <a:srgbClr val="051640"/>
              </a:solidFill>
              <a:latin typeface="Calibri" panose="020F0502020204030204" pitchFamily="34" charset="0"/>
            </a:endParaRPr>
          </a:p>
        </p:txBody>
      </p:sp>
      <p:sp>
        <p:nvSpPr>
          <p:cNvPr id="112" name="文本框 33"/>
          <p:cNvSpPr txBox="1"/>
          <p:nvPr/>
        </p:nvSpPr>
        <p:spPr>
          <a:xfrm>
            <a:off x="8533036" y="5589240"/>
            <a:ext cx="128504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dirty="0"/>
              <a:t>Promotion</a:t>
            </a:r>
            <a:r>
              <a:rPr lang="zh-CN" altLang="en-US" sz="1200" dirty="0"/>
              <a:t> </a:t>
            </a:r>
            <a:r>
              <a:rPr lang="en-US" altLang="zh-CN" sz="1200" dirty="0"/>
              <a:t>Abuse</a:t>
            </a:r>
            <a:endParaRPr lang="zh-CN" altLang="en-US" sz="1200" dirty="0"/>
          </a:p>
        </p:txBody>
      </p:sp>
      <p:cxnSp>
        <p:nvCxnSpPr>
          <p:cNvPr id="113" name="肘形连接符 112"/>
          <p:cNvCxnSpPr>
            <a:stCxn id="18" idx="3"/>
            <a:endCxn id="107" idx="1"/>
          </p:cNvCxnSpPr>
          <p:nvPr/>
        </p:nvCxnSpPr>
        <p:spPr>
          <a:xfrm>
            <a:off x="7942279" y="4230864"/>
            <a:ext cx="1837235" cy="1649318"/>
          </a:xfrm>
          <a:prstGeom prst="bentConnector3">
            <a:avLst>
              <a:gd name="adj1" fmla="val 31455"/>
            </a:avLst>
          </a:prstGeom>
          <a:noFill/>
          <a:ln w="25400" cap="flat">
            <a:solidFill>
              <a:srgbClr val="418CE3"/>
            </a:solidFill>
            <a:prstDash val="solid"/>
            <a:miter lim="400000"/>
            <a:tailEnd type="triangle"/>
          </a:ln>
          <a:effectLst/>
          <a:sp3d/>
        </p:spPr>
      </p:cxnSp>
      <p:sp>
        <p:nvSpPr>
          <p:cNvPr id="132" name="矩形 131"/>
          <p:cNvSpPr/>
          <p:nvPr/>
        </p:nvSpPr>
        <p:spPr>
          <a:xfrm>
            <a:off x="540148" y="5805264"/>
            <a:ext cx="1061617" cy="561042"/>
          </a:xfrm>
          <a:prstGeom prst="rect">
            <a:avLst/>
          </a:prstGeom>
          <a:solidFill>
            <a:srgbClr val="009EE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r>
              <a:rPr lang="en-US" altLang="zh-CN" sz="1306" b="1" dirty="0">
                <a:solidFill>
                  <a:srgbClr val="FFFFFF"/>
                </a:solidFill>
                <a:latin typeface="Calibri" panose="020F0502020204030204" pitchFamily="34" charset="0"/>
              </a:rPr>
              <a:t>Promotion</a:t>
            </a:r>
            <a:r>
              <a:rPr lang="zh-CN" altLang="en-US" sz="1306" b="1" dirty="0">
                <a:solidFill>
                  <a:srgbClr val="FFFFFF"/>
                </a:solidFill>
                <a:latin typeface="Calibri" panose="020F0502020204030204" pitchFamily="34" charset="0"/>
              </a:rPr>
              <a:t> </a:t>
            </a:r>
            <a:r>
              <a:rPr lang="en-US" altLang="zh-CN" sz="1306" b="1" dirty="0">
                <a:solidFill>
                  <a:srgbClr val="FFFFFF"/>
                </a:solidFill>
                <a:latin typeface="Calibri" panose="020F0502020204030204" pitchFamily="34" charset="0"/>
              </a:rPr>
              <a:t>Scenarios</a:t>
            </a:r>
            <a:endParaRPr lang="zh-CN" altLang="en-US" sz="1306" b="1" dirty="0">
              <a:solidFill>
                <a:srgbClr val="FFFFFF"/>
              </a:solidFill>
              <a:latin typeface="Calibri" panose="020F0502020204030204" pitchFamily="34" charset="0"/>
            </a:endParaRPr>
          </a:p>
        </p:txBody>
      </p:sp>
      <p:sp>
        <p:nvSpPr>
          <p:cNvPr id="133" name="Isosceles Triangle 16"/>
          <p:cNvSpPr/>
          <p:nvPr/>
        </p:nvSpPr>
        <p:spPr>
          <a:xfrm rot="10800000">
            <a:off x="558651" y="5643242"/>
            <a:ext cx="1061617" cy="900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a:endParaRPr lang="zh-CN" altLang="en-US" sz="1866">
              <a:solidFill>
                <a:srgbClr val="FFFFFF"/>
              </a:solidFill>
              <a:latin typeface="Calibri" panose="020F0502020204030204" pitchFamily="34" charset="0"/>
            </a:endParaRPr>
          </a:p>
        </p:txBody>
      </p:sp>
      <p:sp>
        <p:nvSpPr>
          <p:cNvPr id="135" name="矩形 134"/>
          <p:cNvSpPr/>
          <p:nvPr/>
        </p:nvSpPr>
        <p:spPr>
          <a:xfrm>
            <a:off x="1692276" y="5805264"/>
            <a:ext cx="1360923" cy="200482"/>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Payment</a:t>
            </a:r>
            <a:r>
              <a:rPr lang="zh-CN" altLang="en-US" sz="1120" dirty="0">
                <a:solidFill>
                  <a:srgbClr val="FFFFFF"/>
                </a:solidFill>
                <a:latin typeface="Calibri" panose="020F0502020204030204" pitchFamily="34" charset="0"/>
              </a:rPr>
              <a:t> </a:t>
            </a:r>
            <a:r>
              <a:rPr lang="en-US" altLang="zh-CN" sz="1120" dirty="0">
                <a:solidFill>
                  <a:srgbClr val="FFFFFF"/>
                </a:solidFill>
                <a:latin typeface="Calibri" panose="020F0502020204030204" pitchFamily="34" charset="0"/>
              </a:rPr>
              <a:t>cash</a:t>
            </a:r>
            <a:r>
              <a:rPr lang="zh-CN" altLang="en-US" sz="1120" dirty="0">
                <a:solidFill>
                  <a:srgbClr val="FFFFFF"/>
                </a:solidFill>
                <a:latin typeface="Calibri" panose="020F0502020204030204" pitchFamily="34" charset="0"/>
              </a:rPr>
              <a:t> </a:t>
            </a:r>
            <a:r>
              <a:rPr lang="en-US" altLang="zh-CN" sz="1120" dirty="0">
                <a:solidFill>
                  <a:srgbClr val="FFFFFF"/>
                </a:solidFill>
                <a:latin typeface="Calibri" panose="020F0502020204030204" pitchFamily="34" charset="0"/>
              </a:rPr>
              <a:t>back</a:t>
            </a:r>
            <a:endParaRPr lang="zh-CN" altLang="en-US" sz="1120" dirty="0">
              <a:solidFill>
                <a:srgbClr val="FFFFFF"/>
              </a:solidFill>
              <a:latin typeface="Calibri" panose="020F0502020204030204" pitchFamily="34" charset="0"/>
            </a:endParaRPr>
          </a:p>
        </p:txBody>
      </p:sp>
      <p:sp>
        <p:nvSpPr>
          <p:cNvPr id="136" name="矩形 135"/>
          <p:cNvSpPr/>
          <p:nvPr/>
        </p:nvSpPr>
        <p:spPr>
          <a:xfrm>
            <a:off x="1692276" y="6021288"/>
            <a:ext cx="1360923" cy="360040"/>
          </a:xfrm>
          <a:prstGeom prst="rect">
            <a:avLst/>
          </a:prstGeom>
          <a:solidFill>
            <a:srgbClr val="319EE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pPr algn="ctr" defTabSz="853090" hangingPunct="1"/>
            <a:r>
              <a:rPr lang="en-US" altLang="zh-CN" sz="1120" dirty="0">
                <a:solidFill>
                  <a:srgbClr val="FFFFFF"/>
                </a:solidFill>
                <a:latin typeface="Calibri" panose="020F0502020204030204" pitchFamily="34" charset="0"/>
              </a:rPr>
              <a:t>Registration</a:t>
            </a:r>
          </a:p>
          <a:p>
            <a:pPr algn="ctr" defTabSz="853090" hangingPunct="1"/>
            <a:r>
              <a:rPr lang="en-US" altLang="zh-CN" sz="1120" dirty="0">
                <a:solidFill>
                  <a:srgbClr val="FFFFFF"/>
                </a:solidFill>
                <a:latin typeface="Calibri" panose="020F0502020204030204" pitchFamily="34" charset="0"/>
              </a:rPr>
              <a:t>Cash</a:t>
            </a:r>
            <a:r>
              <a:rPr lang="zh-CN" altLang="en-US" sz="1120" dirty="0">
                <a:solidFill>
                  <a:srgbClr val="FFFFFF"/>
                </a:solidFill>
                <a:latin typeface="Calibri" panose="020F0502020204030204" pitchFamily="34" charset="0"/>
              </a:rPr>
              <a:t> </a:t>
            </a:r>
            <a:r>
              <a:rPr lang="en-US" altLang="zh-CN" sz="1120" dirty="0">
                <a:solidFill>
                  <a:srgbClr val="FFFFFF"/>
                </a:solidFill>
                <a:latin typeface="Calibri" panose="020F0502020204030204" pitchFamily="34" charset="0"/>
              </a:rPr>
              <a:t>back</a:t>
            </a:r>
            <a:endParaRPr lang="zh-CN" altLang="en-US" sz="1120" dirty="0">
              <a:solidFill>
                <a:srgbClr val="FFFFFF"/>
              </a:solidFill>
              <a:latin typeface="Calibri" panose="020F0502020204030204" pitchFamily="34" charset="0"/>
            </a:endParaRPr>
          </a:p>
        </p:txBody>
      </p:sp>
      <p:sp>
        <p:nvSpPr>
          <p:cNvPr id="137" name="TextBox 98"/>
          <p:cNvSpPr txBox="1"/>
          <p:nvPr/>
        </p:nvSpPr>
        <p:spPr>
          <a:xfrm>
            <a:off x="1836291" y="5445225"/>
            <a:ext cx="1141308" cy="3508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defTabSz="853090" hangingPunct="1"/>
            <a:r>
              <a:rPr lang="en-US" altLang="zh-CN" sz="1680" dirty="0">
                <a:solidFill>
                  <a:srgbClr val="009EE7"/>
                </a:solidFill>
                <a:latin typeface="Calibri" panose="020F0502020204030204" pitchFamily="34" charset="0"/>
                <a:ea typeface="宋体" panose="02010600030101010101" pitchFamily="2" charset="-122"/>
              </a:rPr>
              <a:t>…</a:t>
            </a:r>
            <a:endParaRPr lang="zh-CN" altLang="en-US" sz="1680" dirty="0">
              <a:solidFill>
                <a:srgbClr val="009EE7"/>
              </a:solidFill>
              <a:latin typeface="Calibri" panose="020F0502020204030204" pitchFamily="34" charset="0"/>
              <a:ea typeface="宋体" panose="02010600030101010101" pitchFamily="2" charset="-122"/>
            </a:endParaRPr>
          </a:p>
        </p:txBody>
      </p:sp>
      <p:cxnSp>
        <p:nvCxnSpPr>
          <p:cNvPr id="138" name="肘形连接符 137"/>
          <p:cNvCxnSpPr>
            <a:stCxn id="135" idx="3"/>
            <a:endCxn id="52" idx="1"/>
          </p:cNvCxnSpPr>
          <p:nvPr/>
        </p:nvCxnSpPr>
        <p:spPr>
          <a:xfrm flipV="1">
            <a:off x="3053198" y="4015515"/>
            <a:ext cx="1274542" cy="1889991"/>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stCxn id="136" idx="3"/>
            <a:endCxn id="52" idx="1"/>
          </p:cNvCxnSpPr>
          <p:nvPr/>
        </p:nvCxnSpPr>
        <p:spPr>
          <a:xfrm flipV="1">
            <a:off x="3053198" y="4015514"/>
            <a:ext cx="1274542" cy="2185794"/>
          </a:xfrm>
          <a:prstGeom prst="bentConnector3">
            <a:avLst>
              <a:gd name="adj1" fmla="val 50000"/>
            </a:avLst>
          </a:prstGeom>
          <a:ln w="127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9" name="文本框 33"/>
          <p:cNvSpPr txBox="1"/>
          <p:nvPr/>
        </p:nvSpPr>
        <p:spPr>
          <a:xfrm>
            <a:off x="4298406" y="2313710"/>
            <a:ext cx="156396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Microsoft YaHei"/>
              </a:defRPr>
            </a:lvl9pPr>
          </a:lstStyle>
          <a:p>
            <a:pPr algn="ctr"/>
            <a:r>
              <a:rPr lang="en-US" altLang="zh-CN" sz="1200" b="1" dirty="0"/>
              <a:t>One risk</a:t>
            </a:r>
            <a:r>
              <a:rPr lang="zh-CN" altLang="en-US" sz="1200" b="1" dirty="0"/>
              <a:t> </a:t>
            </a:r>
            <a:r>
              <a:rPr lang="en-US" altLang="zh-CN" sz="1200" b="1" dirty="0"/>
              <a:t>event:</a:t>
            </a:r>
            <a:endParaRPr lang="zh-CN" altLang="en-US" sz="1200" b="1" dirty="0"/>
          </a:p>
        </p:txBody>
      </p:sp>
      <p:sp>
        <p:nvSpPr>
          <p:cNvPr id="100" name="矩形 99"/>
          <p:cNvSpPr/>
          <p:nvPr/>
        </p:nvSpPr>
        <p:spPr>
          <a:xfrm>
            <a:off x="4318009" y="2316724"/>
            <a:ext cx="1656869" cy="668981"/>
          </a:xfrm>
          <a:prstGeom prst="rect">
            <a:avLst/>
          </a:prstGeom>
          <a:noFill/>
          <a:ln>
            <a:solidFill>
              <a:schemeClr val="accent5">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1pPr>
            <a:lvl2pPr marL="0" marR="0" indent="3429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2pPr>
            <a:lvl3pPr marL="0" marR="0" indent="6858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3pPr>
            <a:lvl4pPr marL="0" marR="0" indent="10287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4pPr>
            <a:lvl5pPr marL="0" marR="0" indent="13716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5pPr>
            <a:lvl6pPr marL="0" marR="0" indent="17145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6pPr>
            <a:lvl7pPr marL="0" marR="0" indent="20574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7pPr>
            <a:lvl8pPr marL="0" marR="0" indent="24003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8pPr>
            <a:lvl9pPr marL="0" marR="0" indent="2743200" algn="l" defTabSz="914400" rtl="0" fontAlgn="auto" latinLnBrk="0" hangingPunct="0">
              <a:lnSpc>
                <a:spcPct val="100000"/>
              </a:lnSpc>
              <a:spcBef>
                <a:spcPts val="0"/>
              </a:spcBef>
              <a:spcAft>
                <a:spcPts val="0"/>
              </a:spcAft>
              <a:buClr>
                <a:srgbClr val="000000"/>
              </a:buClr>
              <a:buSzTx/>
              <a:buFontTx/>
              <a:buNone/>
              <a:tabLst/>
              <a:defRPr kumimoji="0" sz="1800" b="0" i="0" u="none" strike="noStrike" cap="none" spc="0" normalizeH="0" baseline="0">
                <a:ln>
                  <a:noFill/>
                </a:ln>
                <a:solidFill>
                  <a:schemeClr val="lt1"/>
                </a:solidFill>
                <a:effectLst/>
                <a:uFill>
                  <a:solidFill>
                    <a:srgbClr val="000000"/>
                  </a:solidFill>
                </a:uFill>
                <a:latin typeface="+mn-lt"/>
                <a:ea typeface="+mn-ea"/>
                <a:cs typeface="+mn-cs"/>
                <a:sym typeface="Microsoft YaHei"/>
              </a:defRPr>
            </a:lvl9pPr>
          </a:lstStyle>
          <a:p>
            <a:endParaRPr lang="en-US" altLang="zh-CN" sz="1120" b="1" dirty="0">
              <a:solidFill>
                <a:srgbClr val="FFFFFF"/>
              </a:solidFill>
              <a:latin typeface="Calibri" panose="020F0502020204030204" pitchFamily="34" charset="0"/>
            </a:endParaRPr>
          </a:p>
        </p:txBody>
      </p:sp>
      <p:sp>
        <p:nvSpPr>
          <p:cNvPr id="142" name="文本框 67"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54099586-EF54-E145-B9AE-FFC778B8DDE5}"/>
              </a:ext>
            </a:extLst>
          </p:cNvPr>
          <p:cNvSpPr>
            <a:spLocks noGrp="1"/>
          </p:cNvSpPr>
          <p:nvPr>
            <p:ph type="title"/>
          </p:nvPr>
        </p:nvSpPr>
        <p:spPr/>
        <p:txBody>
          <a:bodyPr/>
          <a:lstStyle/>
          <a:p>
            <a:r>
              <a:rPr lang="en-US" dirty="0"/>
              <a:t>How to Integration with Risk</a:t>
            </a:r>
          </a:p>
        </p:txBody>
      </p:sp>
    </p:spTree>
    <p:extLst>
      <p:ext uri="{BB962C8B-B14F-4D97-AF65-F5344CB8AC3E}">
        <p14:creationId xmlns:p14="http://schemas.microsoft.com/office/powerpoint/2010/main" val="38913145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nvPr>
        </p:nvGraphicFramePr>
        <p:xfrm>
          <a:off x="684163" y="1052736"/>
          <a:ext cx="11377264" cy="5414064"/>
        </p:xfrm>
        <a:graphic>
          <a:graphicData uri="http://schemas.openxmlformats.org/drawingml/2006/table">
            <a:tbl>
              <a:tblPr/>
              <a:tblGrid>
                <a:gridCol w="2101533">
                  <a:extLst>
                    <a:ext uri="{9D8B030D-6E8A-4147-A177-3AD203B41FA5}">
                      <a16:colId xmlns:a16="http://schemas.microsoft.com/office/drawing/2014/main" val="20000"/>
                    </a:ext>
                  </a:extLst>
                </a:gridCol>
                <a:gridCol w="3405933">
                  <a:extLst>
                    <a:ext uri="{9D8B030D-6E8A-4147-A177-3AD203B41FA5}">
                      <a16:colId xmlns:a16="http://schemas.microsoft.com/office/drawing/2014/main" val="20001"/>
                    </a:ext>
                  </a:extLst>
                </a:gridCol>
                <a:gridCol w="1231933">
                  <a:extLst>
                    <a:ext uri="{9D8B030D-6E8A-4147-A177-3AD203B41FA5}">
                      <a16:colId xmlns:a16="http://schemas.microsoft.com/office/drawing/2014/main" val="20002"/>
                    </a:ext>
                  </a:extLst>
                </a:gridCol>
                <a:gridCol w="2173999">
                  <a:extLst>
                    <a:ext uri="{9D8B030D-6E8A-4147-A177-3AD203B41FA5}">
                      <a16:colId xmlns:a16="http://schemas.microsoft.com/office/drawing/2014/main" val="20003"/>
                    </a:ext>
                  </a:extLst>
                </a:gridCol>
                <a:gridCol w="1376866">
                  <a:extLst>
                    <a:ext uri="{9D8B030D-6E8A-4147-A177-3AD203B41FA5}">
                      <a16:colId xmlns:a16="http://schemas.microsoft.com/office/drawing/2014/main" val="20004"/>
                    </a:ext>
                  </a:extLst>
                </a:gridCol>
                <a:gridCol w="1087000">
                  <a:extLst>
                    <a:ext uri="{9D8B030D-6E8A-4147-A177-3AD203B41FA5}">
                      <a16:colId xmlns:a16="http://schemas.microsoft.com/office/drawing/2014/main" val="20005"/>
                    </a:ext>
                  </a:extLst>
                </a:gridCol>
              </a:tblGrid>
              <a:tr h="538631">
                <a:tc>
                  <a:txBody>
                    <a:bodyPr/>
                    <a:lstStyle/>
                    <a:p>
                      <a:pPr algn="l" fontAlgn="ctr">
                        <a:spcAft>
                          <a:spcPts val="1200"/>
                        </a:spcAft>
                      </a:pPr>
                      <a:r>
                        <a:rPr lang="en-US" sz="1400" b="1" i="0" u="none" strike="noStrike" dirty="0">
                          <a:solidFill>
                            <a:schemeClr val="bg1"/>
                          </a:solidFill>
                          <a:effectLst/>
                          <a:latin typeface="Calibri (主题正文)"/>
                        </a:rPr>
                        <a:t>Biz Scenario</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tc>
                  <a:txBody>
                    <a:bodyPr/>
                    <a:lstStyle/>
                    <a:p>
                      <a:pPr algn="l" fontAlgn="ctr">
                        <a:spcAft>
                          <a:spcPts val="1200"/>
                        </a:spcAft>
                      </a:pPr>
                      <a:r>
                        <a:rPr lang="en-US" sz="1400" b="1" i="0" u="none" strike="noStrike" dirty="0">
                          <a:solidFill>
                            <a:schemeClr val="bg1"/>
                          </a:solidFill>
                          <a:effectLst/>
                          <a:latin typeface="Calibri (主题正文)"/>
                        </a:rPr>
                        <a:t>Risk Event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tc>
                  <a:txBody>
                    <a:bodyPr/>
                    <a:lstStyle/>
                    <a:p>
                      <a:pPr algn="l" fontAlgn="ctr">
                        <a:spcAft>
                          <a:spcPts val="1200"/>
                        </a:spcAft>
                      </a:pPr>
                      <a:r>
                        <a:rPr lang="en-US" sz="1400" b="1" i="0" u="none" strike="noStrike" dirty="0">
                          <a:solidFill>
                            <a:schemeClr val="bg1"/>
                          </a:solidFill>
                          <a:effectLst/>
                          <a:latin typeface="Calibri (主题正文)"/>
                        </a:rPr>
                        <a:t>Integration Mode</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tc>
                  <a:txBody>
                    <a:bodyPr/>
                    <a:lstStyle/>
                    <a:p>
                      <a:pPr algn="l" fontAlgn="ctr">
                        <a:spcAft>
                          <a:spcPts val="1200"/>
                        </a:spcAft>
                      </a:pPr>
                      <a:r>
                        <a:rPr lang="en-US" sz="1400" b="1" i="0" u="none" strike="noStrike" dirty="0">
                          <a:solidFill>
                            <a:schemeClr val="bg1"/>
                          </a:solidFill>
                          <a:effectLst/>
                          <a:latin typeface="Calibri (主题正文)"/>
                        </a:rPr>
                        <a:t>Risk Decision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tc>
                  <a:txBody>
                    <a:bodyPr/>
                    <a:lstStyle/>
                    <a:p>
                      <a:pPr algn="l" fontAlgn="ctr">
                        <a:spcAft>
                          <a:spcPts val="1200"/>
                        </a:spcAft>
                      </a:pPr>
                      <a:r>
                        <a:rPr lang="en-US" sz="1400" b="1" i="0" u="none" strike="noStrike" dirty="0">
                          <a:solidFill>
                            <a:schemeClr val="bg1"/>
                          </a:solidFill>
                          <a:effectLst/>
                          <a:latin typeface="Calibri (主题正文)"/>
                        </a:rPr>
                        <a:t>V</a:t>
                      </a:r>
                      <a:r>
                        <a:rPr lang="en-US" altLang="zh-CN" sz="1400" b="1" i="0" u="none" strike="noStrike" dirty="0">
                          <a:solidFill>
                            <a:schemeClr val="bg1"/>
                          </a:solidFill>
                          <a:effectLst/>
                          <a:latin typeface="Calibri (主题正文)"/>
                        </a:rPr>
                        <a:t>erification</a:t>
                      </a:r>
                      <a:r>
                        <a:rPr lang="zh-CN" altLang="en-US" sz="1400" b="1" i="0" u="none" strike="noStrike" dirty="0">
                          <a:solidFill>
                            <a:schemeClr val="bg1"/>
                          </a:solidFill>
                          <a:effectLst/>
                          <a:latin typeface="Calibri (主题正文)"/>
                        </a:rPr>
                        <a:t> </a:t>
                      </a:r>
                      <a:r>
                        <a:rPr lang="en-US" altLang="zh-CN" sz="1400" b="1" i="0" u="none" strike="noStrike" dirty="0">
                          <a:solidFill>
                            <a:schemeClr val="bg1"/>
                          </a:solidFill>
                          <a:effectLst/>
                          <a:latin typeface="Calibri (主题正文)"/>
                        </a:rPr>
                        <a:t>Method</a:t>
                      </a:r>
                      <a:endParaRPr lang="en-US" sz="1400" b="1" i="0" u="none" strike="noStrike" dirty="0">
                        <a:solidFill>
                          <a:schemeClr val="bg1"/>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tc>
                  <a:txBody>
                    <a:bodyPr/>
                    <a:lstStyle/>
                    <a:p>
                      <a:pPr algn="l" fontAlgn="ctr">
                        <a:spcAft>
                          <a:spcPts val="1200"/>
                        </a:spcAft>
                      </a:pPr>
                      <a:r>
                        <a:rPr lang="en-US" sz="1400" b="1" i="0" u="none" strike="noStrike" dirty="0">
                          <a:solidFill>
                            <a:schemeClr val="bg1"/>
                          </a:solidFill>
                          <a:effectLst/>
                          <a:latin typeface="Calibri (主题正文)"/>
                        </a:rPr>
                        <a:t>Risk Type</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9EE7"/>
                    </a:solidFill>
                  </a:tcPr>
                </a:tc>
                <a:extLst>
                  <a:ext uri="{0D108BD9-81ED-4DB2-BD59-A6C34878D82A}">
                    <a16:rowId xmlns:a16="http://schemas.microsoft.com/office/drawing/2014/main" val="10000"/>
                  </a:ext>
                </a:extLst>
              </a:tr>
              <a:tr h="335989">
                <a:tc>
                  <a:txBody>
                    <a:bodyPr/>
                    <a:lstStyle/>
                    <a:p>
                      <a:pPr algn="l" fontAlgn="ctr">
                        <a:spcAft>
                          <a:spcPts val="1200"/>
                        </a:spcAft>
                      </a:pPr>
                      <a:r>
                        <a:rPr lang="en-US" sz="1400" b="1" i="0" u="none" strike="noStrike" dirty="0">
                          <a:solidFill>
                            <a:srgbClr val="FFFFFF"/>
                          </a:solidFill>
                          <a:effectLst/>
                          <a:latin typeface="Calibri (主题正文)"/>
                        </a:rPr>
                        <a:t>Registration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dirty="0">
                          <a:solidFill>
                            <a:srgbClr val="000000"/>
                          </a:solidFill>
                          <a:effectLst/>
                          <a:latin typeface="Calibri (主题正文)"/>
                        </a:rPr>
                        <a:t>REGISTRATION_RESULT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dirty="0" err="1">
                          <a:solidFill>
                            <a:srgbClr val="000000"/>
                          </a:solidFill>
                          <a:effectLst/>
                          <a:latin typeface="Calibri (主题正文)"/>
                        </a:rPr>
                        <a:t>async</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algn="l" fontAlgn="ctr">
                        <a:spcAft>
                          <a:spcPts val="1200"/>
                        </a:spcAft>
                      </a:pPr>
                      <a:r>
                        <a:rPr lang="en-US" sz="1400" b="0" i="0" u="none" strike="noStrike" dirty="0">
                          <a:solidFill>
                            <a:srgbClr val="000000"/>
                          </a:solidFill>
                          <a:effectLst/>
                          <a:latin typeface="Calibri (主题正文)"/>
                        </a:rPr>
                        <a:t>ATO</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5989">
                <a:tc>
                  <a:txBody>
                    <a:bodyPr/>
                    <a:lstStyle/>
                    <a:p>
                      <a:pPr algn="l" fontAlgn="ctr">
                        <a:spcAft>
                          <a:spcPts val="1200"/>
                        </a:spcAft>
                      </a:pPr>
                      <a:r>
                        <a:rPr lang="en-US" sz="1400" b="1" i="0" u="none" strike="noStrike" dirty="0">
                          <a:solidFill>
                            <a:srgbClr val="FFFFFF"/>
                          </a:solidFill>
                          <a:effectLst/>
                          <a:latin typeface="Calibri (主题正文)"/>
                        </a:rPr>
                        <a:t>Log in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dirty="0">
                          <a:solidFill>
                            <a:srgbClr val="000000"/>
                          </a:solidFill>
                          <a:effectLst/>
                          <a:latin typeface="Calibri (主题正文)"/>
                        </a:rPr>
                        <a:t>LOGIN_RESULT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dirty="0" err="1">
                          <a:solidFill>
                            <a:srgbClr val="000000"/>
                          </a:solidFill>
                          <a:effectLst/>
                          <a:latin typeface="Calibri (主题正文)"/>
                        </a:rPr>
                        <a:t>async</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5104">
                <a:tc rowSpan="2">
                  <a:txBody>
                    <a:bodyPr/>
                    <a:lstStyle/>
                    <a:p>
                      <a:pPr algn="l" fontAlgn="ctr">
                        <a:spcAft>
                          <a:spcPts val="1200"/>
                        </a:spcAft>
                      </a:pPr>
                      <a:r>
                        <a:rPr lang="en-US" sz="1400" b="1" i="0" u="none" strike="noStrike" dirty="0">
                          <a:solidFill>
                            <a:srgbClr val="FFFFFF"/>
                          </a:solidFill>
                          <a:effectLst/>
                          <a:latin typeface="Calibri (主题正文)"/>
                        </a:rPr>
                        <a:t>Profile </a:t>
                      </a:r>
                      <a:r>
                        <a:rPr lang="en-US" altLang="zh-CN" sz="1400" b="1" i="0" u="none" strike="noStrike" dirty="0">
                          <a:solidFill>
                            <a:srgbClr val="FFFFFF"/>
                          </a:solidFill>
                          <a:effectLst/>
                          <a:latin typeface="Calibri (主题正文)"/>
                        </a:rPr>
                        <a:t>m</a:t>
                      </a:r>
                      <a:r>
                        <a:rPr lang="en-US" sz="1400" b="1" i="0" u="none" strike="noStrike" dirty="0">
                          <a:solidFill>
                            <a:srgbClr val="FFFFFF"/>
                          </a:solidFill>
                          <a:effectLst/>
                          <a:latin typeface="Calibri (主题正文)"/>
                        </a:rPr>
                        <a:t>odification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dirty="0">
                          <a:solidFill>
                            <a:srgbClr val="000000"/>
                          </a:solidFill>
                          <a:effectLst/>
                          <a:latin typeface="Calibri (主题正文)"/>
                        </a:rPr>
                        <a:t>PROFILE_MODIFICATION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dirty="0">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reject/accept/verification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dirty="0">
                          <a:solidFill>
                            <a:srgbClr val="000000"/>
                          </a:solidFill>
                          <a:effectLst/>
                          <a:latin typeface="Calibri (主题正文)"/>
                        </a:rPr>
                        <a:t>OTP</a:t>
                      </a:r>
                      <a:r>
                        <a:rPr lang="en-US" altLang="zh-CN" sz="1400" b="0" i="0" u="none" strike="noStrike" dirty="0">
                          <a:solidFill>
                            <a:srgbClr val="000000"/>
                          </a:solidFill>
                          <a:effectLst/>
                          <a:latin typeface="Calibri (主题正文)"/>
                        </a:rPr>
                        <a:t>/PIN/KBA</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5104">
                <a:tc vMerge="1">
                  <a:txBody>
                    <a:bodyPr/>
                    <a:lstStyle/>
                    <a:p>
                      <a:endParaRPr lang="zh-CN" altLang="en-US"/>
                    </a:p>
                  </a:txBody>
                  <a:tcPr/>
                </a:tc>
                <a:tc>
                  <a:txBody>
                    <a:bodyPr/>
                    <a:lstStyle/>
                    <a:p>
                      <a:pPr algn="l" fontAlgn="ctr">
                        <a:spcAft>
                          <a:spcPts val="1200"/>
                        </a:spcAft>
                      </a:pPr>
                      <a:r>
                        <a:rPr lang="en-US" sz="1400" b="0" i="0" u="none" strike="noStrike" dirty="0">
                          <a:solidFill>
                            <a:srgbClr val="000000"/>
                          </a:solidFill>
                          <a:effectLst/>
                          <a:latin typeface="Calibri (主题正文)"/>
                        </a:rPr>
                        <a:t>PROFILE_MODIFICATION_RESULT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async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5104">
                <a:tc rowSpan="3">
                  <a:txBody>
                    <a:bodyPr/>
                    <a:lstStyle/>
                    <a:p>
                      <a:pPr algn="l" fontAlgn="ctr">
                        <a:spcAft>
                          <a:spcPts val="1200"/>
                        </a:spcAft>
                      </a:pPr>
                      <a:r>
                        <a:rPr lang="en-US" sz="1400" b="1" i="0" u="none" strike="noStrike" dirty="0">
                          <a:solidFill>
                            <a:srgbClr val="FFFFFF"/>
                          </a:solidFill>
                          <a:effectLst/>
                          <a:latin typeface="Calibri (主题正文)"/>
                        </a:rPr>
                        <a:t>Payment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dirty="0">
                          <a:solidFill>
                            <a:srgbClr val="000000"/>
                          </a:solidFill>
                          <a:effectLst/>
                          <a:latin typeface="Calibri (主题正文)"/>
                        </a:rPr>
                        <a:t>PAYOPTION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dirty="0">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a:solidFill>
                            <a:srgbClr val="000000"/>
                          </a:solidFill>
                          <a:effectLst/>
                          <a:latin typeface="Calibri (主题正文)"/>
                        </a:rPr>
                        <a:t>reject/accept/verification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dirty="0">
                          <a:solidFill>
                            <a:srgbClr val="000000"/>
                          </a:solidFill>
                          <a:effectLst/>
                          <a:latin typeface="Calibri (主题正文)"/>
                        </a:rPr>
                        <a:t>OTP</a:t>
                      </a:r>
                      <a:r>
                        <a:rPr lang="en-US" altLang="zh-CN" sz="1400" b="0" i="0" u="none" strike="noStrike" dirty="0">
                          <a:solidFill>
                            <a:srgbClr val="000000"/>
                          </a:solidFill>
                          <a:effectLst/>
                          <a:latin typeface="Calibri (主题正文)"/>
                        </a:rPr>
                        <a:t>/PIN/KBA</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rowSpan="7">
                  <a:txBody>
                    <a:bodyPr/>
                    <a:lstStyle/>
                    <a:p>
                      <a:pPr algn="l" fontAlgn="ctr">
                        <a:spcAft>
                          <a:spcPts val="1200"/>
                        </a:spcAft>
                      </a:pPr>
                      <a:r>
                        <a:rPr lang="en-US" sz="1400" b="0" i="0" u="none" strike="noStrike" dirty="0">
                          <a:solidFill>
                            <a:srgbClr val="000000"/>
                          </a:solidFill>
                          <a:effectLst/>
                          <a:latin typeface="Calibri (主题正文)"/>
                        </a:rPr>
                        <a:t>CS/ATO</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5104">
                <a:tc vMerge="1">
                  <a:txBody>
                    <a:bodyPr/>
                    <a:lstStyle/>
                    <a:p>
                      <a:endParaRPr lang="zh-CN" altLang="en-US"/>
                    </a:p>
                  </a:txBody>
                  <a:tcPr/>
                </a:tc>
                <a:tc>
                  <a:txBody>
                    <a:bodyPr/>
                    <a:lstStyle/>
                    <a:p>
                      <a:pPr algn="l" fontAlgn="ctr">
                        <a:spcAft>
                          <a:spcPts val="1200"/>
                        </a:spcAft>
                      </a:pPr>
                      <a:r>
                        <a:rPr lang="en-US" sz="1400" b="0" i="0" u="none" strike="noStrike">
                          <a:solidFill>
                            <a:srgbClr val="000000"/>
                          </a:solidFill>
                          <a:effectLst/>
                          <a:latin typeface="Calibri (主题正文)"/>
                        </a:rPr>
                        <a:t>PAYMENT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dirty="0">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dirty="0">
                          <a:solidFill>
                            <a:srgbClr val="000000"/>
                          </a:solidFill>
                          <a:effectLst/>
                          <a:latin typeface="Calibri (主题正文)"/>
                        </a:rPr>
                        <a:t>reject/accept/verification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altLang="zh-CN" sz="1400" b="0" i="0" u="none" strike="noStrike" dirty="0">
                          <a:solidFill>
                            <a:srgbClr val="000000"/>
                          </a:solidFill>
                          <a:effectLst/>
                          <a:latin typeface="Calibri (主题正文)"/>
                        </a:rPr>
                        <a:t>3D</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vMerge="1">
                  <a:txBody>
                    <a:bodyPr/>
                    <a:lstStyle/>
                    <a:p>
                      <a:endParaRPr lang="zh-CN" altLang="en-US"/>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35989">
                <a:tc vMerge="1">
                  <a:txBody>
                    <a:bodyPr/>
                    <a:lstStyle/>
                    <a:p>
                      <a:endParaRPr lang="zh-CN" altLang="en-US"/>
                    </a:p>
                  </a:txBody>
                  <a:tcPr/>
                </a:tc>
                <a:tc>
                  <a:txBody>
                    <a:bodyPr/>
                    <a:lstStyle/>
                    <a:p>
                      <a:pPr algn="l" fontAlgn="ctr">
                        <a:spcAft>
                          <a:spcPts val="1200"/>
                        </a:spcAft>
                      </a:pPr>
                      <a:r>
                        <a:rPr lang="en-US" sz="1400" b="0" i="0" u="none" strike="noStrike">
                          <a:solidFill>
                            <a:srgbClr val="000000"/>
                          </a:solidFill>
                          <a:effectLst/>
                          <a:latin typeface="Calibri (主题正文)"/>
                        </a:rPr>
                        <a:t>PAYMENT_RESULT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a:solidFill>
                            <a:srgbClr val="000000"/>
                          </a:solidFill>
                          <a:effectLst/>
                          <a:latin typeface="Calibri (主题正文)"/>
                        </a:rPr>
                        <a:t>async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95104">
                <a:tc rowSpan="3">
                  <a:txBody>
                    <a:bodyPr/>
                    <a:lstStyle/>
                    <a:p>
                      <a:pPr algn="l" fontAlgn="ctr">
                        <a:spcAft>
                          <a:spcPts val="1200"/>
                        </a:spcAft>
                      </a:pPr>
                      <a:r>
                        <a:rPr lang="en-US" sz="1400" b="1" i="0" u="none" strike="noStrike" dirty="0">
                          <a:solidFill>
                            <a:srgbClr val="FFFFFF"/>
                          </a:solidFill>
                          <a:effectLst/>
                          <a:latin typeface="Calibri (主题正文)"/>
                        </a:rPr>
                        <a:t>Cash</a:t>
                      </a:r>
                      <a:r>
                        <a:rPr lang="zh-CN" altLang="en-US" sz="1400" b="1" i="0" u="none" strike="noStrike" dirty="0">
                          <a:solidFill>
                            <a:srgbClr val="FFFFFF"/>
                          </a:solidFill>
                          <a:effectLst/>
                          <a:latin typeface="Calibri (主题正文)"/>
                        </a:rPr>
                        <a:t> </a:t>
                      </a:r>
                      <a:r>
                        <a:rPr lang="en-US" altLang="zh-CN" sz="1400" b="1" i="0" u="none" strike="noStrike" dirty="0">
                          <a:solidFill>
                            <a:srgbClr val="FFFFFF"/>
                          </a:solidFill>
                          <a:effectLst/>
                          <a:latin typeface="Calibri (主题正文)"/>
                        </a:rPr>
                        <a:t>i</a:t>
                      </a:r>
                      <a:r>
                        <a:rPr lang="en-US" sz="1400" b="1" i="0" u="none" strike="noStrike" dirty="0">
                          <a:solidFill>
                            <a:srgbClr val="FFFFFF"/>
                          </a:solidFill>
                          <a:effectLst/>
                          <a:latin typeface="Calibri (主题正文)"/>
                        </a:rPr>
                        <a:t>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a:solidFill>
                            <a:srgbClr val="000000"/>
                          </a:solidFill>
                          <a:effectLst/>
                          <a:latin typeface="Calibri (主题正文)"/>
                        </a:rPr>
                        <a:t>TOP_UP_OPTION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reject/accept/verification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0" hangingPunct="1">
                        <a:lnSpc>
                          <a:spcPct val="100000"/>
                        </a:lnSpc>
                        <a:spcBef>
                          <a:spcPts val="0"/>
                        </a:spcBef>
                        <a:spcAft>
                          <a:spcPts val="1200"/>
                        </a:spcAft>
                        <a:buClrTx/>
                        <a:buSzTx/>
                        <a:buFontTx/>
                        <a:buNone/>
                        <a:tabLst/>
                        <a:defRPr/>
                      </a:pPr>
                      <a:r>
                        <a:rPr lang="en-US" altLang="zh-CN" sz="1400" b="0" i="0" u="none" strike="noStrike" dirty="0">
                          <a:solidFill>
                            <a:srgbClr val="000000"/>
                          </a:solidFill>
                          <a:effectLst/>
                          <a:latin typeface="Calibri (主题正文)"/>
                        </a:rPr>
                        <a:t>OTP/PIN/KBA</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95104">
                <a:tc vMerge="1">
                  <a:txBody>
                    <a:bodyPr/>
                    <a:lstStyle/>
                    <a:p>
                      <a:endParaRPr lang="zh-CN" altLang="en-US"/>
                    </a:p>
                  </a:txBody>
                  <a:tcPr/>
                </a:tc>
                <a:tc>
                  <a:txBody>
                    <a:bodyPr/>
                    <a:lstStyle/>
                    <a:p>
                      <a:pPr algn="l" fontAlgn="ctr">
                        <a:spcAft>
                          <a:spcPts val="1200"/>
                        </a:spcAft>
                      </a:pPr>
                      <a:r>
                        <a:rPr lang="en-US" sz="1400" b="0" i="0" u="none" strike="noStrike" dirty="0">
                          <a:solidFill>
                            <a:srgbClr val="000000"/>
                          </a:solidFill>
                          <a:effectLst/>
                          <a:latin typeface="Calibri (主题正文)"/>
                        </a:rPr>
                        <a:t>TOP_UP</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dirty="0">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reject/accept/verification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altLang="zh-CN" sz="1400" b="0" i="0" u="none" strike="noStrike" dirty="0">
                          <a:solidFill>
                            <a:srgbClr val="000000"/>
                          </a:solidFill>
                          <a:effectLst/>
                          <a:latin typeface="Calibri (主题正文)"/>
                        </a:rPr>
                        <a:t>3D</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35989">
                <a:tc vMerge="1">
                  <a:txBody>
                    <a:bodyPr/>
                    <a:lstStyle/>
                    <a:p>
                      <a:endParaRPr lang="zh-CN" altLang="en-US"/>
                    </a:p>
                  </a:txBody>
                  <a:tcPr/>
                </a:tc>
                <a:tc>
                  <a:txBody>
                    <a:bodyPr/>
                    <a:lstStyle/>
                    <a:p>
                      <a:pPr algn="l" fontAlgn="ctr">
                        <a:spcAft>
                          <a:spcPts val="1200"/>
                        </a:spcAft>
                      </a:pPr>
                      <a:r>
                        <a:rPr lang="en-US" sz="1400" b="0" i="0" u="none" strike="noStrike">
                          <a:solidFill>
                            <a:srgbClr val="000000"/>
                          </a:solidFill>
                          <a:effectLst/>
                          <a:latin typeface="Calibri (主题正文)"/>
                        </a:rPr>
                        <a:t>TOP_UP_RESULT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async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zh-CN" altLang="en-US" sz="1400" b="0" i="0" u="none" strike="noStrike">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endParaRPr lang="zh-CN" altLang="en-US" sz="1400" b="0" i="0" u="none" strike="noStrike">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35989">
                <a:tc>
                  <a:txBody>
                    <a:bodyPr/>
                    <a:lstStyle/>
                    <a:p>
                      <a:pPr algn="l" fontAlgn="ctr">
                        <a:spcAft>
                          <a:spcPts val="1200"/>
                        </a:spcAft>
                      </a:pPr>
                      <a:r>
                        <a:rPr lang="en-US" sz="1400" b="1" i="0" u="none" strike="noStrike" dirty="0">
                          <a:solidFill>
                            <a:srgbClr val="FFFFFF"/>
                          </a:solidFill>
                          <a:effectLst/>
                          <a:latin typeface="Calibri (主题正文)"/>
                        </a:rPr>
                        <a:t>Refund</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dirty="0">
                          <a:solidFill>
                            <a:srgbClr val="000000"/>
                          </a:solidFill>
                          <a:effectLst/>
                          <a:latin typeface="Calibri (主题正文)"/>
                        </a:rPr>
                        <a:t>REFUND_RESULT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en-US" sz="1400" b="0" i="0" u="none" strike="noStrike">
                          <a:solidFill>
                            <a:srgbClr val="000000"/>
                          </a:solidFill>
                          <a:effectLst/>
                          <a:latin typeface="Calibri (主题正文)"/>
                        </a:rPr>
                        <a:t>async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D6D9DB"/>
                    </a:solidFill>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335989">
                <a:tc rowSpan="2">
                  <a:txBody>
                    <a:bodyPr/>
                    <a:lstStyle/>
                    <a:p>
                      <a:pPr algn="l" fontAlgn="ctr">
                        <a:spcAft>
                          <a:spcPts val="1200"/>
                        </a:spcAft>
                      </a:pPr>
                      <a:r>
                        <a:rPr lang="en-US" sz="1400" b="1" i="0" u="none" strike="noStrike" dirty="0">
                          <a:solidFill>
                            <a:srgbClr val="FFFFFF"/>
                          </a:solidFill>
                          <a:effectLst/>
                          <a:latin typeface="Calibri (主题正文)"/>
                        </a:rPr>
                        <a:t>Promotion</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45C1A5"/>
                    </a:solidFill>
                  </a:tcPr>
                </a:tc>
                <a:tc>
                  <a:txBody>
                    <a:bodyPr/>
                    <a:lstStyle/>
                    <a:p>
                      <a:pPr algn="l" fontAlgn="ctr">
                        <a:spcAft>
                          <a:spcPts val="1200"/>
                        </a:spcAft>
                      </a:pPr>
                      <a:r>
                        <a:rPr lang="en-US" sz="1400" b="0" i="0" u="none" strike="noStrike">
                          <a:solidFill>
                            <a:srgbClr val="000000"/>
                          </a:solidFill>
                          <a:effectLst/>
                          <a:latin typeface="Calibri (主题正文)"/>
                        </a:rPr>
                        <a:t>PROMO</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sync</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a:solidFill>
                            <a:srgbClr val="000000"/>
                          </a:solidFill>
                          <a:effectLst/>
                          <a:latin typeface="Calibri (主题正文)"/>
                        </a:rPr>
                        <a:t>reject/accept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fontAlgn="ctr">
                        <a:spcAft>
                          <a:spcPts val="1200"/>
                        </a:spcAft>
                      </a:pPr>
                      <a:r>
                        <a:rPr lang="en-US" sz="1400" b="0" i="0" u="none" strike="noStrike" dirty="0">
                          <a:solidFill>
                            <a:srgbClr val="000000"/>
                          </a:solidFill>
                          <a:effectLst/>
                          <a:latin typeface="Calibri (主题正文)"/>
                        </a:rPr>
                        <a:t>PA</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35989">
                <a:tc vMerge="1">
                  <a:txBody>
                    <a:bodyPr/>
                    <a:lstStyle/>
                    <a:p>
                      <a:endParaRPr lang="zh-CN" altLang="en-US"/>
                    </a:p>
                  </a:txBody>
                  <a:tcPr/>
                </a:tc>
                <a:tc>
                  <a:txBody>
                    <a:bodyPr/>
                    <a:lstStyle/>
                    <a:p>
                      <a:pPr algn="l" fontAlgn="ctr">
                        <a:spcAft>
                          <a:spcPts val="1200"/>
                        </a:spcAft>
                      </a:pPr>
                      <a:r>
                        <a:rPr lang="en-US" sz="1400" b="0" i="0" u="none" strike="noStrike" dirty="0">
                          <a:solidFill>
                            <a:srgbClr val="000000"/>
                          </a:solidFill>
                          <a:effectLst/>
                          <a:latin typeface="Calibri (主题正文)"/>
                        </a:rPr>
                        <a:t>PROMO_RESULT</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en-US" sz="1400" b="0" i="0" u="none" strike="noStrike" dirty="0" err="1">
                          <a:solidFill>
                            <a:srgbClr val="000000"/>
                          </a:solidFill>
                          <a:effectLst/>
                          <a:latin typeface="Calibri (主题正文)"/>
                        </a:rPr>
                        <a:t>async</a:t>
                      </a:r>
                      <a:endParaRPr 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r>
                        <a:rPr lang="zh-CN" altLang="en-US" sz="1400" b="0" i="0" u="none" strike="noStrike" dirty="0">
                          <a:solidFill>
                            <a:srgbClr val="000000"/>
                          </a:solidFill>
                          <a:effectLst/>
                          <a:latin typeface="Calibri (主题正文)"/>
                        </a:rPr>
                        <a:t>　</a:t>
                      </a: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spcAft>
                          <a:spcPts val="1200"/>
                        </a:spcAft>
                      </a:pPr>
                      <a:endParaRPr lang="zh-CN" altLang="en-US" sz="1400" b="0" i="0" u="none" strike="noStrike" dirty="0">
                        <a:solidFill>
                          <a:srgbClr val="000000"/>
                        </a:solidFill>
                        <a:effectLst/>
                        <a:latin typeface="Calibri (主题正文)"/>
                      </a:endParaRPr>
                    </a:p>
                  </a:txBody>
                  <a:tcPr marL="72000" marR="12700" marT="140400" marB="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bl>
          </a:graphicData>
        </a:graphic>
      </p:graphicFrame>
      <p:sp>
        <p:nvSpPr>
          <p:cNvPr id="11" name="文本框 10"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49E2438C-EBFE-FC4D-A6CB-97788AA06ECE}"/>
              </a:ext>
            </a:extLst>
          </p:cNvPr>
          <p:cNvSpPr>
            <a:spLocks noGrp="1"/>
          </p:cNvSpPr>
          <p:nvPr>
            <p:ph type="title"/>
          </p:nvPr>
        </p:nvSpPr>
        <p:spPr/>
        <p:txBody>
          <a:bodyPr/>
          <a:lstStyle/>
          <a:p>
            <a:r>
              <a:rPr lang="en-US" dirty="0"/>
              <a:t>General Risk Integration Solution</a:t>
            </a:r>
          </a:p>
        </p:txBody>
      </p:sp>
    </p:spTree>
    <p:extLst>
      <p:ext uri="{BB962C8B-B14F-4D97-AF65-F5344CB8AC3E}">
        <p14:creationId xmlns:p14="http://schemas.microsoft.com/office/powerpoint/2010/main" val="119038158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rot="18636826">
            <a:off x="1751707" y="-79068"/>
            <a:ext cx="5512493" cy="6264357"/>
          </a:xfrm>
          <a:prstGeom prst="ellipse">
            <a:avLst/>
          </a:prstGeom>
          <a:noFill/>
          <a:ln>
            <a:solidFill>
              <a:srgbClr val="878FA3"/>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a:latin typeface="Calibri"/>
              <a:cs typeface="Calibri"/>
            </a:endParaRPr>
          </a:p>
        </p:txBody>
      </p:sp>
      <p:cxnSp>
        <p:nvCxnSpPr>
          <p:cNvPr id="43" name="直线箭头连接符 42"/>
          <p:cNvCxnSpPr/>
          <p:nvPr/>
        </p:nvCxnSpPr>
        <p:spPr>
          <a:xfrm flipH="1" flipV="1">
            <a:off x="2393572" y="2681730"/>
            <a:ext cx="2337405" cy="195895"/>
          </a:xfrm>
          <a:prstGeom prst="straightConnector1">
            <a:avLst/>
          </a:prstGeom>
          <a:ln w="12700" cmpd="sng">
            <a:solidFill>
              <a:srgbClr val="878FA3"/>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线箭头连接符 43"/>
          <p:cNvCxnSpPr/>
          <p:nvPr/>
        </p:nvCxnSpPr>
        <p:spPr>
          <a:xfrm flipH="1">
            <a:off x="2703012" y="2864114"/>
            <a:ext cx="2014455" cy="1251800"/>
          </a:xfrm>
          <a:prstGeom prst="straightConnector1">
            <a:avLst/>
          </a:prstGeom>
          <a:ln w="12700" cmpd="sng">
            <a:solidFill>
              <a:srgbClr val="878FA3"/>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线箭头连接符 46"/>
          <p:cNvCxnSpPr/>
          <p:nvPr/>
        </p:nvCxnSpPr>
        <p:spPr>
          <a:xfrm flipH="1">
            <a:off x="4407514" y="2891134"/>
            <a:ext cx="296441" cy="2196196"/>
          </a:xfrm>
          <a:prstGeom prst="straightConnector1">
            <a:avLst/>
          </a:prstGeom>
          <a:ln w="12700" cmpd="sng">
            <a:solidFill>
              <a:srgbClr val="878FA3"/>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线箭头连接符 49"/>
          <p:cNvCxnSpPr/>
          <p:nvPr/>
        </p:nvCxnSpPr>
        <p:spPr>
          <a:xfrm>
            <a:off x="4703955" y="2891135"/>
            <a:ext cx="1603169" cy="1873259"/>
          </a:xfrm>
          <a:prstGeom prst="straightConnector1">
            <a:avLst/>
          </a:prstGeom>
          <a:ln w="12700" cmpd="sng">
            <a:solidFill>
              <a:srgbClr val="878FA3"/>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53" name="椭圆 52"/>
          <p:cNvSpPr/>
          <p:nvPr/>
        </p:nvSpPr>
        <p:spPr>
          <a:xfrm>
            <a:off x="3406896" y="1391528"/>
            <a:ext cx="2850824" cy="2877624"/>
          </a:xfrm>
          <a:prstGeom prst="ellipse">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latin typeface="Calibri"/>
                <a:cs typeface="Calibri"/>
              </a:rPr>
              <a:t>Global</a:t>
            </a: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p:txBody>
      </p:sp>
      <p:sp>
        <p:nvSpPr>
          <p:cNvPr id="64" name="椭圆 63"/>
          <p:cNvSpPr/>
          <p:nvPr/>
        </p:nvSpPr>
        <p:spPr>
          <a:xfrm>
            <a:off x="974915" y="1972455"/>
            <a:ext cx="1418656" cy="1418548"/>
          </a:xfrm>
          <a:prstGeom prst="ellipse">
            <a:avLst/>
          </a:prstGeom>
          <a:solidFill>
            <a:srgbClr val="319E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latin typeface="Calibri"/>
                <a:cs typeface="Calibri"/>
              </a:rPr>
              <a:t>IN</a:t>
            </a:r>
            <a:endParaRPr kumimoji="1" lang="zh-CN" altLang="en-US" b="1" dirty="0">
              <a:latin typeface="Calibri"/>
              <a:cs typeface="Calibri"/>
            </a:endParaRPr>
          </a:p>
        </p:txBody>
      </p:sp>
      <p:sp>
        <p:nvSpPr>
          <p:cNvPr id="65" name="椭圆 64"/>
          <p:cNvSpPr/>
          <p:nvPr/>
        </p:nvSpPr>
        <p:spPr>
          <a:xfrm>
            <a:off x="1492112" y="3908172"/>
            <a:ext cx="1418656" cy="1418548"/>
          </a:xfrm>
          <a:prstGeom prst="ellipse">
            <a:avLst/>
          </a:prstGeom>
          <a:solidFill>
            <a:srgbClr val="319E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latin typeface="Calibri"/>
                <a:cs typeface="Calibri"/>
              </a:rPr>
              <a:t>PH</a:t>
            </a:r>
            <a:endParaRPr kumimoji="1" lang="zh-CN" altLang="en-US" b="1" dirty="0">
              <a:latin typeface="Calibri"/>
              <a:cs typeface="Calibri"/>
            </a:endParaRPr>
          </a:p>
        </p:txBody>
      </p:sp>
      <p:sp>
        <p:nvSpPr>
          <p:cNvPr id="66" name="椭圆 65"/>
          <p:cNvSpPr/>
          <p:nvPr/>
        </p:nvSpPr>
        <p:spPr>
          <a:xfrm>
            <a:off x="3590097" y="5073820"/>
            <a:ext cx="1418656" cy="1418548"/>
          </a:xfrm>
          <a:prstGeom prst="ellipse">
            <a:avLst/>
          </a:prstGeom>
          <a:solidFill>
            <a:srgbClr val="319E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latin typeface="Calibri"/>
                <a:cs typeface="Calibri"/>
              </a:rPr>
              <a:t>MY</a:t>
            </a:r>
            <a:endParaRPr kumimoji="1" lang="zh-CN" altLang="en-US" b="1" dirty="0">
              <a:latin typeface="Calibri"/>
              <a:cs typeface="Calibri"/>
            </a:endParaRPr>
          </a:p>
        </p:txBody>
      </p:sp>
      <p:sp>
        <p:nvSpPr>
          <p:cNvPr id="67" name="椭圆 66"/>
          <p:cNvSpPr/>
          <p:nvPr/>
        </p:nvSpPr>
        <p:spPr>
          <a:xfrm>
            <a:off x="6072344" y="4597181"/>
            <a:ext cx="1418656" cy="1418548"/>
          </a:xfrm>
          <a:prstGeom prst="ellipse">
            <a:avLst/>
          </a:prstGeom>
          <a:solidFill>
            <a:srgbClr val="319E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latin typeface="Calibri"/>
                <a:cs typeface="Calibri"/>
              </a:rPr>
              <a:t>ID</a:t>
            </a: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en-US" altLang="zh-CN" b="1" dirty="0">
              <a:latin typeface="Calibri"/>
              <a:cs typeface="Calibri"/>
            </a:endParaRPr>
          </a:p>
          <a:p>
            <a:pPr algn="ctr"/>
            <a:endParaRPr kumimoji="1" lang="zh-CN" altLang="en-US" b="1" dirty="0">
              <a:latin typeface="Calibri"/>
              <a:cs typeface="Calibri"/>
            </a:endParaRPr>
          </a:p>
        </p:txBody>
      </p:sp>
      <p:pic>
        <p:nvPicPr>
          <p:cNvPr id="74" name="图片 73" descr="loc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65" y="3296433"/>
            <a:ext cx="132844" cy="175630"/>
          </a:xfrm>
          <a:prstGeom prst="rect">
            <a:avLst/>
          </a:prstGeom>
        </p:spPr>
      </p:pic>
      <p:sp>
        <p:nvSpPr>
          <p:cNvPr id="75" name="文本框 74"/>
          <p:cNvSpPr txBox="1"/>
          <p:nvPr/>
        </p:nvSpPr>
        <p:spPr>
          <a:xfrm>
            <a:off x="1001936" y="3228884"/>
            <a:ext cx="364202" cy="307777"/>
          </a:xfrm>
          <a:prstGeom prst="rect">
            <a:avLst/>
          </a:prstGeom>
          <a:noFill/>
        </p:spPr>
        <p:txBody>
          <a:bodyPr wrap="none" rtlCol="0">
            <a:spAutoFit/>
          </a:bodyPr>
          <a:lstStyle/>
          <a:p>
            <a:r>
              <a:rPr kumimoji="1" lang="en-US" altLang="zh-CN" sz="1400" b="1" dirty="0">
                <a:solidFill>
                  <a:srgbClr val="FF6600"/>
                </a:solidFill>
                <a:latin typeface="Calibri"/>
                <a:cs typeface="Calibri"/>
              </a:rPr>
              <a:t>IN</a:t>
            </a:r>
            <a:endParaRPr kumimoji="1" lang="zh-CN" altLang="en-US" sz="1400" b="1" dirty="0">
              <a:solidFill>
                <a:srgbClr val="FF6600"/>
              </a:solidFill>
              <a:latin typeface="Calibri"/>
              <a:cs typeface="Calibri"/>
            </a:endParaRPr>
          </a:p>
        </p:txBody>
      </p:sp>
      <p:pic>
        <p:nvPicPr>
          <p:cNvPr id="76" name="图片 75" descr="loc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517" y="5313209"/>
            <a:ext cx="132844" cy="175630"/>
          </a:xfrm>
          <a:prstGeom prst="rect">
            <a:avLst/>
          </a:prstGeom>
        </p:spPr>
      </p:pic>
      <p:sp>
        <p:nvSpPr>
          <p:cNvPr id="77" name="文本框 76"/>
          <p:cNvSpPr txBox="1"/>
          <p:nvPr/>
        </p:nvSpPr>
        <p:spPr>
          <a:xfrm>
            <a:off x="7242612" y="5887803"/>
            <a:ext cx="345705" cy="307777"/>
          </a:xfrm>
          <a:prstGeom prst="rect">
            <a:avLst/>
          </a:prstGeom>
          <a:noFill/>
        </p:spPr>
        <p:txBody>
          <a:bodyPr wrap="none" rtlCol="0">
            <a:spAutoFit/>
          </a:bodyPr>
          <a:lstStyle/>
          <a:p>
            <a:r>
              <a:rPr kumimoji="1" lang="en-US" altLang="zh-CN" sz="1400" b="1" dirty="0">
                <a:solidFill>
                  <a:srgbClr val="FF6600"/>
                </a:solidFill>
                <a:latin typeface="Calibri"/>
                <a:cs typeface="Calibri"/>
              </a:rPr>
              <a:t>ID</a:t>
            </a:r>
            <a:endParaRPr kumimoji="1" lang="zh-CN" altLang="en-US" sz="1400" b="1" dirty="0">
              <a:solidFill>
                <a:srgbClr val="FF6600"/>
              </a:solidFill>
              <a:latin typeface="Calibri"/>
              <a:cs typeface="Calibri"/>
            </a:endParaRPr>
          </a:p>
        </p:txBody>
      </p:sp>
      <p:pic>
        <p:nvPicPr>
          <p:cNvPr id="78" name="图片 77" descr="loc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257" y="4124331"/>
            <a:ext cx="132844" cy="175630"/>
          </a:xfrm>
          <a:prstGeom prst="rect">
            <a:avLst/>
          </a:prstGeom>
        </p:spPr>
      </p:pic>
      <p:sp>
        <p:nvSpPr>
          <p:cNvPr id="79" name="文本框 78"/>
          <p:cNvSpPr txBox="1"/>
          <p:nvPr/>
        </p:nvSpPr>
        <p:spPr>
          <a:xfrm>
            <a:off x="3843028" y="4056782"/>
            <a:ext cx="389850" cy="307777"/>
          </a:xfrm>
          <a:prstGeom prst="rect">
            <a:avLst/>
          </a:prstGeom>
          <a:noFill/>
        </p:spPr>
        <p:txBody>
          <a:bodyPr wrap="none" rtlCol="0">
            <a:spAutoFit/>
          </a:bodyPr>
          <a:lstStyle/>
          <a:p>
            <a:r>
              <a:rPr kumimoji="1" lang="en-US" altLang="zh-CN" sz="1400" b="1" dirty="0">
                <a:solidFill>
                  <a:srgbClr val="FF6600"/>
                </a:solidFill>
                <a:latin typeface="Calibri"/>
                <a:cs typeface="Calibri"/>
              </a:rPr>
              <a:t>SG</a:t>
            </a:r>
            <a:endParaRPr kumimoji="1" lang="zh-CN" altLang="en-US" sz="1400" b="1" dirty="0">
              <a:solidFill>
                <a:srgbClr val="FF6600"/>
              </a:solidFill>
              <a:latin typeface="Calibri"/>
              <a:cs typeface="Calibri"/>
            </a:endParaRPr>
          </a:p>
        </p:txBody>
      </p:sp>
      <p:pic>
        <p:nvPicPr>
          <p:cNvPr id="80" name="图片 79" descr="loc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072" y="6339967"/>
            <a:ext cx="132844" cy="175630"/>
          </a:xfrm>
          <a:prstGeom prst="rect">
            <a:avLst/>
          </a:prstGeom>
        </p:spPr>
      </p:pic>
      <p:sp>
        <p:nvSpPr>
          <p:cNvPr id="81" name="文本框 80"/>
          <p:cNvSpPr txBox="1"/>
          <p:nvPr/>
        </p:nvSpPr>
        <p:spPr>
          <a:xfrm>
            <a:off x="4842843" y="6272418"/>
            <a:ext cx="441146" cy="307777"/>
          </a:xfrm>
          <a:prstGeom prst="rect">
            <a:avLst/>
          </a:prstGeom>
          <a:noFill/>
        </p:spPr>
        <p:txBody>
          <a:bodyPr wrap="none" rtlCol="0">
            <a:spAutoFit/>
          </a:bodyPr>
          <a:lstStyle/>
          <a:p>
            <a:r>
              <a:rPr kumimoji="1" lang="en-US" altLang="zh-CN" sz="1400" b="1" dirty="0">
                <a:solidFill>
                  <a:srgbClr val="FF6600"/>
                </a:solidFill>
                <a:latin typeface="Calibri"/>
                <a:cs typeface="Calibri"/>
              </a:rPr>
              <a:t>MY</a:t>
            </a:r>
            <a:endParaRPr kumimoji="1" lang="zh-CN" altLang="en-US" sz="1400" b="1" dirty="0">
              <a:solidFill>
                <a:srgbClr val="FF6600"/>
              </a:solidFill>
              <a:latin typeface="Calibri"/>
              <a:cs typeface="Calibri"/>
            </a:endParaRPr>
          </a:p>
        </p:txBody>
      </p:sp>
      <p:pic>
        <p:nvPicPr>
          <p:cNvPr id="82" name="图片 81" descr="loc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3521" y="5948178"/>
            <a:ext cx="132844" cy="175630"/>
          </a:xfrm>
          <a:prstGeom prst="rect">
            <a:avLst/>
          </a:prstGeom>
        </p:spPr>
      </p:pic>
      <p:sp>
        <p:nvSpPr>
          <p:cNvPr id="83" name="文本框 82"/>
          <p:cNvSpPr txBox="1"/>
          <p:nvPr/>
        </p:nvSpPr>
        <p:spPr>
          <a:xfrm>
            <a:off x="1716543" y="5247135"/>
            <a:ext cx="393482" cy="307777"/>
          </a:xfrm>
          <a:prstGeom prst="rect">
            <a:avLst/>
          </a:prstGeom>
          <a:noFill/>
        </p:spPr>
        <p:txBody>
          <a:bodyPr wrap="none" rtlCol="0">
            <a:spAutoFit/>
          </a:bodyPr>
          <a:lstStyle/>
          <a:p>
            <a:r>
              <a:rPr kumimoji="1" lang="en-US" altLang="zh-CN" sz="1400" b="1" dirty="0">
                <a:solidFill>
                  <a:srgbClr val="FF6600"/>
                </a:solidFill>
                <a:latin typeface="Calibri"/>
                <a:cs typeface="Calibri"/>
              </a:rPr>
              <a:t>PH</a:t>
            </a:r>
            <a:endParaRPr kumimoji="1" lang="zh-CN" altLang="en-US" sz="1400" b="1" dirty="0">
              <a:solidFill>
                <a:srgbClr val="FF6600"/>
              </a:solidFill>
              <a:latin typeface="Calibri"/>
              <a:cs typeface="Calibri"/>
            </a:endParaRPr>
          </a:p>
        </p:txBody>
      </p:sp>
      <p:sp>
        <p:nvSpPr>
          <p:cNvPr id="84" name="矩形 83"/>
          <p:cNvSpPr/>
          <p:nvPr/>
        </p:nvSpPr>
        <p:spPr>
          <a:xfrm>
            <a:off x="3759917" y="2615028"/>
            <a:ext cx="2105985" cy="505776"/>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dirty="0">
                <a:solidFill>
                  <a:srgbClr val="A6A6A6"/>
                </a:solidFill>
                <a:latin typeface="Calibri"/>
                <a:cs typeface="Calibri"/>
              </a:rPr>
              <a:t>Global</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Strategy</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MNG</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Center</a:t>
            </a:r>
          </a:p>
        </p:txBody>
      </p:sp>
      <p:sp>
        <p:nvSpPr>
          <p:cNvPr id="85" name="矩形 84"/>
          <p:cNvSpPr/>
          <p:nvPr/>
        </p:nvSpPr>
        <p:spPr>
          <a:xfrm>
            <a:off x="3750185" y="2037889"/>
            <a:ext cx="2115717" cy="505776"/>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dirty="0">
                <a:solidFill>
                  <a:srgbClr val="A6A6A6"/>
                </a:solidFill>
                <a:latin typeface="Calibri"/>
                <a:cs typeface="Calibri"/>
              </a:rPr>
              <a:t>Risk</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Engine</a:t>
            </a:r>
          </a:p>
        </p:txBody>
      </p:sp>
      <p:sp>
        <p:nvSpPr>
          <p:cNvPr id="86" name="矩形 85"/>
          <p:cNvSpPr/>
          <p:nvPr/>
        </p:nvSpPr>
        <p:spPr>
          <a:xfrm>
            <a:off x="3753963" y="3190027"/>
            <a:ext cx="2138960" cy="505776"/>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dirty="0">
                <a:solidFill>
                  <a:srgbClr val="A6A6A6"/>
                </a:solidFill>
                <a:latin typeface="Calibri"/>
                <a:cs typeface="Calibri"/>
              </a:rPr>
              <a:t>Global</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Variable</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MNG</a:t>
            </a:r>
            <a:r>
              <a:rPr lang="zh-CN" altLang="en-US" sz="1500" dirty="0">
                <a:solidFill>
                  <a:srgbClr val="A6A6A6"/>
                </a:solidFill>
                <a:latin typeface="Calibri"/>
                <a:cs typeface="Calibri"/>
              </a:rPr>
              <a:t> </a:t>
            </a:r>
            <a:r>
              <a:rPr lang="en-US" altLang="zh-CN" sz="1500" dirty="0">
                <a:solidFill>
                  <a:srgbClr val="A6A6A6"/>
                </a:solidFill>
                <a:latin typeface="Calibri"/>
                <a:cs typeface="Calibri"/>
              </a:rPr>
              <a:t>Center</a:t>
            </a:r>
          </a:p>
        </p:txBody>
      </p:sp>
      <p:sp>
        <p:nvSpPr>
          <p:cNvPr id="87" name="矩形 86"/>
          <p:cNvSpPr/>
          <p:nvPr/>
        </p:nvSpPr>
        <p:spPr>
          <a:xfrm>
            <a:off x="6247354" y="4952255"/>
            <a:ext cx="1091249" cy="343656"/>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rgbClr val="009EE7"/>
                </a:solidFill>
                <a:latin typeface="Calibri" panose="020F0502020204030204" pitchFamily="34" charset="0"/>
              </a:rPr>
              <a:t>Risk</a:t>
            </a:r>
            <a:r>
              <a:rPr lang="zh-CN" altLang="en-US" sz="1200" dirty="0">
                <a:solidFill>
                  <a:srgbClr val="009EE7"/>
                </a:solidFill>
                <a:latin typeface="Calibri" panose="020F0502020204030204" pitchFamily="34" charset="0"/>
              </a:rPr>
              <a:t> </a:t>
            </a:r>
            <a:r>
              <a:rPr lang="en-US" altLang="zh-CN" sz="1200" dirty="0">
                <a:solidFill>
                  <a:srgbClr val="009EE7"/>
                </a:solidFill>
                <a:latin typeface="Calibri" panose="020F0502020204030204" pitchFamily="34" charset="0"/>
              </a:rPr>
              <a:t>Engine</a:t>
            </a:r>
          </a:p>
        </p:txBody>
      </p:sp>
      <p:sp>
        <p:nvSpPr>
          <p:cNvPr id="88" name="矩形 87"/>
          <p:cNvSpPr/>
          <p:nvPr/>
        </p:nvSpPr>
        <p:spPr>
          <a:xfrm>
            <a:off x="6251133" y="5347835"/>
            <a:ext cx="1100981" cy="366884"/>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rgbClr val="009EE7"/>
                </a:solidFill>
                <a:latin typeface="Calibri" panose="020F0502020204030204" pitchFamily="34" charset="0"/>
              </a:rPr>
              <a:t>Local</a:t>
            </a:r>
            <a:r>
              <a:rPr lang="zh-CN" altLang="en-US" sz="1200" dirty="0">
                <a:solidFill>
                  <a:srgbClr val="009EE7"/>
                </a:solidFill>
                <a:latin typeface="Calibri" panose="020F0502020204030204" pitchFamily="34" charset="0"/>
              </a:rPr>
              <a:t> </a:t>
            </a:r>
            <a:r>
              <a:rPr lang="en-US" altLang="zh-CN" sz="1200" dirty="0">
                <a:solidFill>
                  <a:srgbClr val="009EE7"/>
                </a:solidFill>
                <a:latin typeface="Calibri" panose="020F0502020204030204" pitchFamily="34" charset="0"/>
              </a:rPr>
              <a:t>Strategy</a:t>
            </a:r>
            <a:r>
              <a:rPr lang="zh-CN" altLang="en-US" sz="1200" dirty="0">
                <a:solidFill>
                  <a:srgbClr val="009EE7"/>
                </a:solidFill>
                <a:latin typeface="Calibri" panose="020F0502020204030204" pitchFamily="34" charset="0"/>
              </a:rPr>
              <a:t> </a:t>
            </a:r>
            <a:r>
              <a:rPr lang="en-US" altLang="zh-CN" sz="1200" dirty="0">
                <a:solidFill>
                  <a:srgbClr val="009EE7"/>
                </a:solidFill>
                <a:latin typeface="Calibri" panose="020F0502020204030204" pitchFamily="34" charset="0"/>
              </a:rPr>
              <a:t>MNG</a:t>
            </a:r>
            <a:r>
              <a:rPr lang="zh-CN" altLang="en-US" sz="1200" dirty="0">
                <a:solidFill>
                  <a:srgbClr val="009EE7"/>
                </a:solidFill>
                <a:latin typeface="Calibri" panose="020F0502020204030204" pitchFamily="34" charset="0"/>
              </a:rPr>
              <a:t> </a:t>
            </a:r>
            <a:r>
              <a:rPr lang="en-US" altLang="zh-CN" sz="1200" dirty="0">
                <a:solidFill>
                  <a:srgbClr val="009EE7"/>
                </a:solidFill>
                <a:latin typeface="Calibri" panose="020F0502020204030204" pitchFamily="34" charset="0"/>
              </a:rPr>
              <a:t>Center</a:t>
            </a:r>
          </a:p>
        </p:txBody>
      </p:sp>
      <p:pic>
        <p:nvPicPr>
          <p:cNvPr id="89" name="图片 88" descr="文件-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599" y="4081506"/>
            <a:ext cx="210035" cy="209743"/>
          </a:xfrm>
          <a:prstGeom prst="rect">
            <a:avLst/>
          </a:prstGeom>
        </p:spPr>
      </p:pic>
      <p:sp>
        <p:nvSpPr>
          <p:cNvPr id="90" name="文本框 89"/>
          <p:cNvSpPr txBox="1"/>
          <p:nvPr/>
        </p:nvSpPr>
        <p:spPr>
          <a:xfrm>
            <a:off x="6103146" y="4033553"/>
            <a:ext cx="1133644" cy="307777"/>
          </a:xfrm>
          <a:prstGeom prst="rect">
            <a:avLst/>
          </a:prstGeom>
          <a:noFill/>
        </p:spPr>
        <p:txBody>
          <a:bodyPr wrap="none" rtlCol="0">
            <a:spAutoFit/>
          </a:bodyPr>
          <a:lstStyle/>
          <a:p>
            <a:r>
              <a:rPr kumimoji="1" lang="en-US" altLang="zh-CN" sz="1400" b="1" dirty="0">
                <a:solidFill>
                  <a:srgbClr val="FF6600"/>
                </a:solidFill>
                <a:latin typeface="Calibri"/>
                <a:cs typeface="Calibri"/>
              </a:rPr>
              <a:t>Sending</a:t>
            </a:r>
            <a:r>
              <a:rPr kumimoji="1" lang="zh-CN" altLang="en-US" sz="1400" b="1" dirty="0">
                <a:solidFill>
                  <a:srgbClr val="FF6600"/>
                </a:solidFill>
                <a:latin typeface="Calibri"/>
                <a:cs typeface="Calibri"/>
              </a:rPr>
              <a:t> </a:t>
            </a:r>
            <a:r>
              <a:rPr kumimoji="1" lang="en-US" altLang="zh-CN" sz="1400" b="1" dirty="0">
                <a:solidFill>
                  <a:srgbClr val="FF6600"/>
                </a:solidFill>
                <a:latin typeface="Calibri"/>
                <a:cs typeface="Calibri"/>
              </a:rPr>
              <a:t>files</a:t>
            </a:r>
            <a:endParaRPr kumimoji="1" lang="zh-CN" altLang="en-US" sz="1400" b="1" dirty="0">
              <a:solidFill>
                <a:srgbClr val="FF6600"/>
              </a:solidFill>
              <a:latin typeface="Calibri"/>
              <a:cs typeface="Calibri"/>
            </a:endParaRPr>
          </a:p>
        </p:txBody>
      </p:sp>
      <p:sp>
        <p:nvSpPr>
          <p:cNvPr id="91" name="文本框 90"/>
          <p:cNvSpPr txBox="1"/>
          <p:nvPr/>
        </p:nvSpPr>
        <p:spPr>
          <a:xfrm>
            <a:off x="8081707" y="1553646"/>
            <a:ext cx="4161392" cy="1877437"/>
          </a:xfrm>
          <a:prstGeom prst="rect">
            <a:avLst/>
          </a:prstGeom>
          <a:noFill/>
        </p:spPr>
        <p:txBody>
          <a:bodyPr wrap="square" rtlCol="0">
            <a:spAutoFit/>
          </a:bodyPr>
          <a:lstStyle/>
          <a:p>
            <a:r>
              <a:rPr kumimoji="1" lang="en-US" altLang="zh-CN" sz="1600" b="1" i="1" u="sng" dirty="0">
                <a:solidFill>
                  <a:srgbClr val="002060"/>
                </a:solidFill>
              </a:rPr>
              <a:t>Global.</a:t>
            </a:r>
          </a:p>
          <a:p>
            <a:endParaRPr kumimoji="1" lang="en-US" altLang="zh-CN" sz="1600" b="1" i="1" u="sng" dirty="0">
              <a:solidFill>
                <a:srgbClr val="002060"/>
              </a:solidFill>
            </a:endParaRPr>
          </a:p>
          <a:p>
            <a:pPr marL="285750" indent="-285750">
              <a:buFont typeface="Wingdings" charset="2"/>
              <a:buChar char="ü"/>
            </a:pPr>
            <a:r>
              <a:rPr kumimoji="1" lang="en-US" altLang="zh-CN" sz="1400" i="1" dirty="0">
                <a:solidFill>
                  <a:srgbClr val="002060"/>
                </a:solidFill>
              </a:rPr>
              <a:t>Operated</a:t>
            </a:r>
            <a:r>
              <a:rPr kumimoji="1" lang="zh-CN" altLang="en-US" sz="1400" i="1" dirty="0">
                <a:solidFill>
                  <a:srgbClr val="002060"/>
                </a:solidFill>
              </a:rPr>
              <a:t> </a:t>
            </a:r>
            <a:r>
              <a:rPr kumimoji="1" lang="en-US" altLang="zh-CN" sz="1400" i="1" dirty="0">
                <a:solidFill>
                  <a:srgbClr val="002060"/>
                </a:solidFill>
              </a:rPr>
              <a:t>by</a:t>
            </a:r>
            <a:r>
              <a:rPr kumimoji="1" lang="zh-CN" altLang="en-US" sz="1400" i="1" dirty="0">
                <a:solidFill>
                  <a:srgbClr val="002060"/>
                </a:solidFill>
              </a:rPr>
              <a:t> </a:t>
            </a:r>
            <a:r>
              <a:rPr kumimoji="1" lang="en-US" altLang="zh-CN" sz="1400" i="1" dirty="0">
                <a:solidFill>
                  <a:srgbClr val="002060"/>
                </a:solidFill>
              </a:rPr>
              <a:t>Ant’s</a:t>
            </a:r>
            <a:r>
              <a:rPr kumimoji="1" lang="zh-CN" altLang="en-US" sz="1400" i="1" dirty="0">
                <a:solidFill>
                  <a:srgbClr val="002060"/>
                </a:solidFill>
              </a:rPr>
              <a:t> </a:t>
            </a:r>
            <a:r>
              <a:rPr kumimoji="1" lang="en-US" altLang="zh-CN" sz="1400" i="1" dirty="0">
                <a:solidFill>
                  <a:srgbClr val="002060"/>
                </a:solidFill>
              </a:rPr>
              <a:t>risk</a:t>
            </a:r>
            <a:r>
              <a:rPr kumimoji="1" lang="zh-CN" altLang="en-US" sz="1400" i="1" dirty="0">
                <a:solidFill>
                  <a:srgbClr val="002060"/>
                </a:solidFill>
              </a:rPr>
              <a:t> </a:t>
            </a:r>
            <a:r>
              <a:rPr kumimoji="1" lang="en-US" altLang="zh-CN" sz="1400" i="1" dirty="0">
                <a:solidFill>
                  <a:srgbClr val="002060"/>
                </a:solidFill>
              </a:rPr>
              <a:t>team</a:t>
            </a:r>
          </a:p>
          <a:p>
            <a:pPr marL="285750" indent="-285750">
              <a:buFont typeface="Wingdings" charset="2"/>
              <a:buChar char="ü"/>
            </a:pPr>
            <a:r>
              <a:rPr kumimoji="1" lang="en-US" altLang="zh-CN" sz="1400" i="1" dirty="0">
                <a:solidFill>
                  <a:srgbClr val="002060"/>
                </a:solidFill>
              </a:rPr>
              <a:t>Manage</a:t>
            </a:r>
            <a:r>
              <a:rPr kumimoji="1" lang="zh-CN" altLang="en-US" sz="1400" i="1" dirty="0">
                <a:solidFill>
                  <a:srgbClr val="002060"/>
                </a:solidFill>
              </a:rPr>
              <a:t> </a:t>
            </a:r>
            <a:r>
              <a:rPr kumimoji="1" lang="en-US" altLang="zh-CN" sz="1400" i="1" dirty="0">
                <a:solidFill>
                  <a:srgbClr val="002060"/>
                </a:solidFill>
              </a:rPr>
              <a:t>Ant’s</a:t>
            </a:r>
            <a:r>
              <a:rPr kumimoji="1" lang="zh-CN" altLang="en-US" sz="1400" i="1" dirty="0">
                <a:solidFill>
                  <a:srgbClr val="002060"/>
                </a:solidFill>
              </a:rPr>
              <a:t> </a:t>
            </a:r>
            <a:r>
              <a:rPr kumimoji="1" lang="en-US" altLang="zh-CN" sz="1400" i="1" dirty="0">
                <a:solidFill>
                  <a:srgbClr val="002060"/>
                </a:solidFill>
              </a:rPr>
              <a:t>risk</a:t>
            </a:r>
            <a:r>
              <a:rPr kumimoji="1" lang="zh-CN" altLang="en-US" sz="1400" i="1" dirty="0">
                <a:solidFill>
                  <a:srgbClr val="002060"/>
                </a:solidFill>
              </a:rPr>
              <a:t> </a:t>
            </a:r>
            <a:r>
              <a:rPr kumimoji="1" lang="en-US" altLang="zh-CN" sz="1400" i="1" dirty="0">
                <a:solidFill>
                  <a:srgbClr val="002060"/>
                </a:solidFill>
              </a:rPr>
              <a:t>strategies</a:t>
            </a:r>
            <a:r>
              <a:rPr kumimoji="1" lang="zh-CN" altLang="en-US" sz="1400" i="1" dirty="0">
                <a:solidFill>
                  <a:srgbClr val="002060"/>
                </a:solidFill>
              </a:rPr>
              <a:t>,</a:t>
            </a:r>
            <a:r>
              <a:rPr kumimoji="1" lang="en-US" altLang="zh-CN" sz="1400" i="1" dirty="0">
                <a:solidFill>
                  <a:srgbClr val="002060"/>
                </a:solidFill>
              </a:rPr>
              <a:t>variables</a:t>
            </a:r>
            <a:r>
              <a:rPr kumimoji="1" lang="zh-CN" altLang="en-US" sz="1400" i="1" dirty="0">
                <a:solidFill>
                  <a:srgbClr val="002060"/>
                </a:solidFill>
              </a:rPr>
              <a:t> </a:t>
            </a:r>
            <a:r>
              <a:rPr kumimoji="1" lang="en-US" altLang="zh-CN" sz="1400" i="1" dirty="0">
                <a:solidFill>
                  <a:srgbClr val="002060"/>
                </a:solidFill>
              </a:rPr>
              <a:t>and</a:t>
            </a:r>
            <a:r>
              <a:rPr kumimoji="1" lang="zh-CN" altLang="en-US" sz="1400" i="1" dirty="0">
                <a:solidFill>
                  <a:srgbClr val="002060"/>
                </a:solidFill>
              </a:rPr>
              <a:t> </a:t>
            </a:r>
            <a:r>
              <a:rPr kumimoji="1" lang="en-US" altLang="zh-CN" sz="1400" i="1" dirty="0">
                <a:solidFill>
                  <a:srgbClr val="002060"/>
                </a:solidFill>
              </a:rPr>
              <a:t>name</a:t>
            </a:r>
            <a:r>
              <a:rPr kumimoji="1" lang="zh-CN" altLang="en-US" sz="1400" i="1" dirty="0">
                <a:solidFill>
                  <a:srgbClr val="002060"/>
                </a:solidFill>
              </a:rPr>
              <a:t> </a:t>
            </a:r>
            <a:r>
              <a:rPr kumimoji="1" lang="en-US" altLang="zh-CN" sz="1400" i="1" dirty="0">
                <a:solidFill>
                  <a:srgbClr val="002060"/>
                </a:solidFill>
              </a:rPr>
              <a:t>list</a:t>
            </a:r>
          </a:p>
          <a:p>
            <a:pPr marL="285750" indent="-285750">
              <a:buFont typeface="Wingdings" charset="2"/>
              <a:buChar char="ü"/>
            </a:pPr>
            <a:r>
              <a:rPr kumimoji="1" lang="en-US" altLang="zh-CN" sz="1400" i="1" dirty="0">
                <a:solidFill>
                  <a:srgbClr val="002060"/>
                </a:solidFill>
              </a:rPr>
              <a:t>In</a:t>
            </a:r>
            <a:r>
              <a:rPr kumimoji="1" lang="zh-CN" altLang="en-US" sz="1400" i="1" dirty="0">
                <a:solidFill>
                  <a:srgbClr val="002060"/>
                </a:solidFill>
              </a:rPr>
              <a:t> </a:t>
            </a:r>
            <a:r>
              <a:rPr kumimoji="1" lang="en-US" altLang="zh-CN" sz="1400" i="1" dirty="0">
                <a:solidFill>
                  <a:srgbClr val="002060"/>
                </a:solidFill>
              </a:rPr>
              <a:t>charge</a:t>
            </a:r>
            <a:r>
              <a:rPr kumimoji="1" lang="zh-CN" altLang="en-US" sz="1400" i="1" dirty="0">
                <a:solidFill>
                  <a:srgbClr val="002060"/>
                </a:solidFill>
              </a:rPr>
              <a:t> </a:t>
            </a:r>
            <a:r>
              <a:rPr kumimoji="1" lang="en-US" altLang="zh-CN" sz="1400" i="1" dirty="0">
                <a:solidFill>
                  <a:srgbClr val="002060"/>
                </a:solidFill>
              </a:rPr>
              <a:t>of</a:t>
            </a:r>
            <a:r>
              <a:rPr kumimoji="1" lang="zh-CN" altLang="en-US" sz="1400" i="1" dirty="0">
                <a:solidFill>
                  <a:srgbClr val="002060"/>
                </a:solidFill>
              </a:rPr>
              <a:t> </a:t>
            </a:r>
            <a:r>
              <a:rPr kumimoji="1" lang="en-US" altLang="zh-CN" sz="1400" i="1" dirty="0">
                <a:solidFill>
                  <a:srgbClr val="002060"/>
                </a:solidFill>
              </a:rPr>
              <a:t>sending</a:t>
            </a:r>
            <a:r>
              <a:rPr kumimoji="1" lang="zh-CN" altLang="en-US" sz="1400" i="1" dirty="0">
                <a:solidFill>
                  <a:srgbClr val="002060"/>
                </a:solidFill>
              </a:rPr>
              <a:t> </a:t>
            </a:r>
            <a:r>
              <a:rPr kumimoji="1" lang="en-US" altLang="zh-CN" sz="1400" i="1" dirty="0">
                <a:solidFill>
                  <a:srgbClr val="002060"/>
                </a:solidFill>
              </a:rPr>
              <a:t>variables</a:t>
            </a:r>
            <a:r>
              <a:rPr kumimoji="1" lang="zh-CN" altLang="en-US" sz="1400" i="1" dirty="0">
                <a:solidFill>
                  <a:srgbClr val="002060"/>
                </a:solidFill>
              </a:rPr>
              <a:t> </a:t>
            </a:r>
            <a:r>
              <a:rPr kumimoji="1" lang="en-US" altLang="zh-CN" sz="1400" i="1" dirty="0">
                <a:solidFill>
                  <a:srgbClr val="002060"/>
                </a:solidFill>
              </a:rPr>
              <a:t>to</a:t>
            </a:r>
            <a:r>
              <a:rPr kumimoji="1" lang="zh-CN" altLang="en-US" sz="1400" i="1" dirty="0">
                <a:solidFill>
                  <a:srgbClr val="002060"/>
                </a:solidFill>
              </a:rPr>
              <a:t> </a:t>
            </a:r>
            <a:r>
              <a:rPr kumimoji="1" lang="en-US" altLang="zh-CN" sz="1400" i="1" dirty="0">
                <a:solidFill>
                  <a:srgbClr val="002060"/>
                </a:solidFill>
              </a:rPr>
              <a:t>partner</a:t>
            </a:r>
            <a:r>
              <a:rPr kumimoji="1" lang="zh-CN" altLang="en-US" sz="1400" i="1" dirty="0">
                <a:solidFill>
                  <a:srgbClr val="002060"/>
                </a:solidFill>
              </a:rPr>
              <a:t> </a:t>
            </a:r>
            <a:r>
              <a:rPr kumimoji="1" lang="en-US" altLang="zh-CN" sz="1400" i="1" dirty="0">
                <a:solidFill>
                  <a:srgbClr val="002060"/>
                </a:solidFill>
              </a:rPr>
              <a:t>used</a:t>
            </a:r>
            <a:r>
              <a:rPr kumimoji="1" lang="zh-CN" altLang="en-US" sz="1400" i="1" dirty="0">
                <a:solidFill>
                  <a:srgbClr val="002060"/>
                </a:solidFill>
              </a:rPr>
              <a:t> </a:t>
            </a:r>
            <a:r>
              <a:rPr kumimoji="1" lang="en-US" altLang="zh-CN" sz="1400" i="1" dirty="0">
                <a:solidFill>
                  <a:srgbClr val="002060"/>
                </a:solidFill>
              </a:rPr>
              <a:t>in</a:t>
            </a:r>
            <a:r>
              <a:rPr kumimoji="1" lang="zh-CN" altLang="en-US" sz="1400" i="1" dirty="0">
                <a:solidFill>
                  <a:srgbClr val="002060"/>
                </a:solidFill>
              </a:rPr>
              <a:t> </a:t>
            </a:r>
            <a:r>
              <a:rPr kumimoji="1" lang="en-US" altLang="zh-CN" sz="1400" i="1" dirty="0">
                <a:solidFill>
                  <a:srgbClr val="002060"/>
                </a:solidFill>
              </a:rPr>
              <a:t>partner’s</a:t>
            </a:r>
            <a:r>
              <a:rPr kumimoji="1" lang="zh-CN" altLang="en-US" sz="1400" i="1" dirty="0">
                <a:solidFill>
                  <a:srgbClr val="002060"/>
                </a:solidFill>
              </a:rPr>
              <a:t> </a:t>
            </a:r>
            <a:r>
              <a:rPr kumimoji="1" lang="en-US" altLang="zh-CN" sz="1400" i="1" dirty="0">
                <a:solidFill>
                  <a:srgbClr val="002060"/>
                </a:solidFill>
              </a:rPr>
              <a:t>strategies</a:t>
            </a:r>
          </a:p>
          <a:p>
            <a:pPr marL="285750" indent="-285750">
              <a:buFont typeface="Wingdings" charset="2"/>
              <a:buChar char="ü"/>
            </a:pPr>
            <a:r>
              <a:rPr kumimoji="1" lang="en-US" altLang="zh-CN" sz="1400" i="1" dirty="0">
                <a:solidFill>
                  <a:srgbClr val="002060"/>
                </a:solidFill>
              </a:rPr>
              <a:t>Device</a:t>
            </a:r>
            <a:r>
              <a:rPr kumimoji="1" lang="zh-CN" altLang="en-US" sz="1400" i="1" dirty="0">
                <a:solidFill>
                  <a:srgbClr val="002060"/>
                </a:solidFill>
              </a:rPr>
              <a:t> </a:t>
            </a:r>
            <a:r>
              <a:rPr kumimoji="1" lang="en-US" altLang="zh-CN" sz="1400" i="1" dirty="0">
                <a:solidFill>
                  <a:srgbClr val="002060"/>
                </a:solidFill>
              </a:rPr>
              <a:t>center</a:t>
            </a:r>
          </a:p>
        </p:txBody>
      </p:sp>
      <p:sp>
        <p:nvSpPr>
          <p:cNvPr id="92" name="文本框 91"/>
          <p:cNvSpPr txBox="1"/>
          <p:nvPr/>
        </p:nvSpPr>
        <p:spPr>
          <a:xfrm>
            <a:off x="8139530" y="4610690"/>
            <a:ext cx="3954948" cy="1015663"/>
          </a:xfrm>
          <a:prstGeom prst="rect">
            <a:avLst/>
          </a:prstGeom>
          <a:noFill/>
        </p:spPr>
        <p:txBody>
          <a:bodyPr wrap="square" rtlCol="0">
            <a:spAutoFit/>
          </a:bodyPr>
          <a:lstStyle/>
          <a:p>
            <a:r>
              <a:rPr kumimoji="1" lang="en-US" altLang="zh-CN" sz="1600" b="1" i="1" u="sng" dirty="0">
                <a:solidFill>
                  <a:srgbClr val="002060"/>
                </a:solidFill>
              </a:rPr>
              <a:t>Local.</a:t>
            </a:r>
          </a:p>
          <a:p>
            <a:endParaRPr kumimoji="1" lang="en-US" altLang="zh-CN" sz="1600" b="1" i="1" u="sng" dirty="0">
              <a:solidFill>
                <a:srgbClr val="002060"/>
              </a:solidFill>
            </a:endParaRPr>
          </a:p>
          <a:p>
            <a:pPr marL="285750" indent="-285750">
              <a:buFont typeface="Wingdings" charset="2"/>
              <a:buChar char="ü"/>
            </a:pPr>
            <a:r>
              <a:rPr kumimoji="1" lang="en-US" altLang="zh-CN" sz="1400" i="1" dirty="0">
                <a:solidFill>
                  <a:srgbClr val="002060"/>
                </a:solidFill>
              </a:rPr>
              <a:t>Operated</a:t>
            </a:r>
            <a:r>
              <a:rPr kumimoji="1" lang="zh-CN" altLang="en-US" sz="1400" i="1" dirty="0">
                <a:solidFill>
                  <a:srgbClr val="002060"/>
                </a:solidFill>
              </a:rPr>
              <a:t> </a:t>
            </a:r>
            <a:r>
              <a:rPr kumimoji="1" lang="en-US" altLang="zh-CN" sz="1400" i="1" dirty="0">
                <a:solidFill>
                  <a:srgbClr val="002060"/>
                </a:solidFill>
              </a:rPr>
              <a:t>by</a:t>
            </a:r>
            <a:r>
              <a:rPr kumimoji="1" lang="zh-CN" altLang="en-US" sz="1400" i="1" dirty="0">
                <a:solidFill>
                  <a:srgbClr val="002060"/>
                </a:solidFill>
              </a:rPr>
              <a:t> </a:t>
            </a:r>
            <a:r>
              <a:rPr kumimoji="1" lang="en-US" altLang="zh-CN" sz="1400" i="1" dirty="0">
                <a:solidFill>
                  <a:srgbClr val="002060"/>
                </a:solidFill>
              </a:rPr>
              <a:t>Partner’s</a:t>
            </a:r>
            <a:r>
              <a:rPr kumimoji="1" lang="zh-CN" altLang="en-US" sz="1400" i="1" dirty="0">
                <a:solidFill>
                  <a:srgbClr val="002060"/>
                </a:solidFill>
              </a:rPr>
              <a:t> </a:t>
            </a:r>
            <a:r>
              <a:rPr kumimoji="1" lang="en-US" altLang="zh-CN" sz="1400" i="1" dirty="0">
                <a:solidFill>
                  <a:srgbClr val="002060"/>
                </a:solidFill>
              </a:rPr>
              <a:t>risk</a:t>
            </a:r>
            <a:r>
              <a:rPr kumimoji="1" lang="zh-CN" altLang="en-US" sz="1400" i="1" dirty="0">
                <a:solidFill>
                  <a:srgbClr val="002060"/>
                </a:solidFill>
              </a:rPr>
              <a:t> </a:t>
            </a:r>
            <a:r>
              <a:rPr kumimoji="1" lang="en-US" altLang="zh-CN" sz="1400" i="1" dirty="0">
                <a:solidFill>
                  <a:srgbClr val="002060"/>
                </a:solidFill>
              </a:rPr>
              <a:t>team</a:t>
            </a:r>
          </a:p>
          <a:p>
            <a:pPr marL="285750" indent="-285750">
              <a:buFont typeface="Wingdings" charset="2"/>
              <a:buChar char="ü"/>
            </a:pPr>
            <a:r>
              <a:rPr kumimoji="1" lang="en-US" altLang="zh-CN" sz="1400" i="1" dirty="0">
                <a:solidFill>
                  <a:srgbClr val="002060"/>
                </a:solidFill>
              </a:rPr>
              <a:t>Manage</a:t>
            </a:r>
            <a:r>
              <a:rPr kumimoji="1" lang="zh-CN" altLang="en-US" sz="1400" i="1" dirty="0">
                <a:solidFill>
                  <a:srgbClr val="002060"/>
                </a:solidFill>
              </a:rPr>
              <a:t> </a:t>
            </a:r>
            <a:r>
              <a:rPr kumimoji="1" lang="en-US" altLang="zh-CN" sz="1400" i="1" dirty="0">
                <a:solidFill>
                  <a:srgbClr val="002060"/>
                </a:solidFill>
              </a:rPr>
              <a:t>Partner’s</a:t>
            </a:r>
            <a:r>
              <a:rPr kumimoji="1" lang="zh-CN" altLang="en-US" sz="1400" i="1" dirty="0">
                <a:solidFill>
                  <a:srgbClr val="002060"/>
                </a:solidFill>
              </a:rPr>
              <a:t> </a:t>
            </a:r>
            <a:r>
              <a:rPr kumimoji="1" lang="en-US" altLang="zh-CN" sz="1400" i="1" dirty="0">
                <a:solidFill>
                  <a:srgbClr val="002060"/>
                </a:solidFill>
              </a:rPr>
              <a:t>risk</a:t>
            </a:r>
            <a:r>
              <a:rPr kumimoji="1" lang="zh-CN" altLang="en-US" sz="1400" i="1" dirty="0">
                <a:solidFill>
                  <a:srgbClr val="002060"/>
                </a:solidFill>
              </a:rPr>
              <a:t> </a:t>
            </a:r>
            <a:r>
              <a:rPr kumimoji="1" lang="en-US" altLang="zh-CN" sz="1400" i="1" dirty="0">
                <a:solidFill>
                  <a:srgbClr val="002060"/>
                </a:solidFill>
              </a:rPr>
              <a:t>strategies</a:t>
            </a:r>
            <a:r>
              <a:rPr kumimoji="1" lang="zh-CN" altLang="en-US" sz="1400" i="1" dirty="0">
                <a:solidFill>
                  <a:srgbClr val="002060"/>
                </a:solidFill>
              </a:rPr>
              <a:t> </a:t>
            </a:r>
            <a:r>
              <a:rPr kumimoji="1" lang="en-US" altLang="zh-CN" sz="1400" i="1" dirty="0">
                <a:solidFill>
                  <a:srgbClr val="002060"/>
                </a:solidFill>
              </a:rPr>
              <a:t>and</a:t>
            </a:r>
            <a:r>
              <a:rPr kumimoji="1" lang="zh-CN" altLang="en-US" sz="1400" i="1" dirty="0">
                <a:solidFill>
                  <a:srgbClr val="002060"/>
                </a:solidFill>
              </a:rPr>
              <a:t> </a:t>
            </a:r>
            <a:r>
              <a:rPr kumimoji="1" lang="en-US" altLang="zh-CN" sz="1400" i="1" dirty="0">
                <a:solidFill>
                  <a:srgbClr val="002060"/>
                </a:solidFill>
              </a:rPr>
              <a:t>name</a:t>
            </a:r>
            <a:r>
              <a:rPr kumimoji="1" lang="zh-CN" altLang="en-US" sz="1400" i="1" dirty="0">
                <a:solidFill>
                  <a:srgbClr val="002060"/>
                </a:solidFill>
              </a:rPr>
              <a:t> </a:t>
            </a:r>
            <a:r>
              <a:rPr kumimoji="1" lang="en-US" altLang="zh-CN" sz="1400" i="1" dirty="0">
                <a:solidFill>
                  <a:srgbClr val="002060"/>
                </a:solidFill>
              </a:rPr>
              <a:t>list</a:t>
            </a:r>
          </a:p>
        </p:txBody>
      </p:sp>
      <p:cxnSp>
        <p:nvCxnSpPr>
          <p:cNvPr id="94" name="直线连接符 93"/>
          <p:cNvCxnSpPr/>
          <p:nvPr/>
        </p:nvCxnSpPr>
        <p:spPr>
          <a:xfrm>
            <a:off x="5203862" y="1729276"/>
            <a:ext cx="2837312" cy="0"/>
          </a:xfrm>
          <a:prstGeom prst="line">
            <a:avLst/>
          </a:prstGeom>
          <a:ln w="12700" cmpd="sng">
            <a:solidFill>
              <a:srgbClr val="FFC000"/>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96" name="直线连接符 95"/>
          <p:cNvCxnSpPr/>
          <p:nvPr/>
        </p:nvCxnSpPr>
        <p:spPr>
          <a:xfrm>
            <a:off x="6977585" y="4786320"/>
            <a:ext cx="1131145" cy="9720"/>
          </a:xfrm>
          <a:prstGeom prst="line">
            <a:avLst/>
          </a:prstGeom>
          <a:ln w="12700" cmpd="sng">
            <a:solidFill>
              <a:srgbClr val="FFC000"/>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97" name="文本框 92"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D489E551-88B8-5442-85FE-110CB79F71F9}"/>
              </a:ext>
            </a:extLst>
          </p:cNvPr>
          <p:cNvSpPr>
            <a:spLocks noGrp="1"/>
          </p:cNvSpPr>
          <p:nvPr>
            <p:ph type="title"/>
          </p:nvPr>
        </p:nvSpPr>
        <p:spPr/>
        <p:txBody>
          <a:bodyPr/>
          <a:lstStyle/>
          <a:p>
            <a:r>
              <a:rPr lang="en-US" dirty="0"/>
              <a:t>What is </a:t>
            </a:r>
            <a:r>
              <a:rPr lang="en-US" dirty="0" err="1"/>
              <a:t>GLocal</a:t>
            </a:r>
            <a:r>
              <a:rPr lang="en-US" dirty="0"/>
              <a:t> + Local</a:t>
            </a:r>
          </a:p>
        </p:txBody>
      </p:sp>
    </p:spTree>
    <p:extLst>
      <p:ext uri="{BB962C8B-B14F-4D97-AF65-F5344CB8AC3E}">
        <p14:creationId xmlns:p14="http://schemas.microsoft.com/office/powerpoint/2010/main" val="37097699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163" y="1124744"/>
            <a:ext cx="4104456" cy="5112568"/>
          </a:xfrm>
          <a:prstGeom prst="rect">
            <a:avLst/>
          </a:prstGeom>
          <a:solidFill>
            <a:srgbClr val="96969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Calibri" panose="020F0502020204030204" pitchFamily="34" charset="0"/>
              </a:rPr>
              <a:t>Global</a:t>
            </a: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en-US" altLang="zh-CN" b="1" dirty="0">
              <a:latin typeface="Calibri" panose="020F0502020204030204" pitchFamily="34" charset="0"/>
            </a:endParaRPr>
          </a:p>
          <a:p>
            <a:pPr algn="ctr"/>
            <a:endParaRPr lang="zh-CN" altLang="en-US" b="1" dirty="0">
              <a:latin typeface="Calibri" panose="020F0502020204030204" pitchFamily="34" charset="0"/>
            </a:endParaRPr>
          </a:p>
        </p:txBody>
      </p:sp>
      <p:sp>
        <p:nvSpPr>
          <p:cNvPr id="5" name="矩形 4"/>
          <p:cNvSpPr/>
          <p:nvPr/>
        </p:nvSpPr>
        <p:spPr>
          <a:xfrm>
            <a:off x="5148659" y="1124744"/>
            <a:ext cx="6840760" cy="5112568"/>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800" b="1" dirty="0">
                <a:latin typeface="Calibri" panose="020F0502020204030204" pitchFamily="34" charset="0"/>
              </a:rPr>
              <a:t>Local</a:t>
            </a: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en-US" altLang="zh-CN" sz="1800" b="1" dirty="0">
              <a:latin typeface="Calibri" panose="020F0502020204030204" pitchFamily="34" charset="0"/>
            </a:endParaRPr>
          </a:p>
          <a:p>
            <a:pPr algn="ctr"/>
            <a:endParaRPr lang="zh-CN" altLang="en-US" sz="1800" b="1" dirty="0">
              <a:latin typeface="Calibri" panose="020F0502020204030204" pitchFamily="34" charset="0"/>
            </a:endParaRPr>
          </a:p>
        </p:txBody>
      </p:sp>
      <p:sp>
        <p:nvSpPr>
          <p:cNvPr id="6" name="矩形 5"/>
          <p:cNvSpPr/>
          <p:nvPr/>
        </p:nvSpPr>
        <p:spPr>
          <a:xfrm>
            <a:off x="5436691" y="1628800"/>
            <a:ext cx="2304256" cy="367240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Local Risk</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Engine</a:t>
            </a: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r>
              <a:rPr lang="zh-CN" altLang="en-US" sz="1500" b="1" dirty="0">
                <a:solidFill>
                  <a:srgbClr val="009EE7"/>
                </a:solidFill>
                <a:latin typeface="Calibri" panose="020F0502020204030204" pitchFamily="34" charset="0"/>
              </a:rPr>
              <a:t> </a:t>
            </a:r>
          </a:p>
        </p:txBody>
      </p:sp>
      <p:sp>
        <p:nvSpPr>
          <p:cNvPr id="7" name="矩形 6"/>
          <p:cNvSpPr/>
          <p:nvPr/>
        </p:nvSpPr>
        <p:spPr>
          <a:xfrm>
            <a:off x="7956971" y="1628800"/>
            <a:ext cx="3744416" cy="367240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Local</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Strategy</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MNG</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Platform</a:t>
            </a: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endParaRPr lang="en-US" altLang="zh-CN" sz="1500" b="1" dirty="0">
              <a:solidFill>
                <a:srgbClr val="009EE7"/>
              </a:solidFill>
              <a:latin typeface="Calibri" panose="020F0502020204030204" pitchFamily="34" charset="0"/>
            </a:endParaRPr>
          </a:p>
          <a:p>
            <a:pPr algn="ctr"/>
            <a:r>
              <a:rPr lang="zh-CN" altLang="en-US" sz="1500" b="1" dirty="0">
                <a:solidFill>
                  <a:srgbClr val="009EE7"/>
                </a:solidFill>
                <a:latin typeface="Calibri" panose="020F0502020204030204" pitchFamily="34" charset="0"/>
              </a:rPr>
              <a:t> </a:t>
            </a:r>
          </a:p>
        </p:txBody>
      </p:sp>
      <p:sp>
        <p:nvSpPr>
          <p:cNvPr id="11" name="矩形 10"/>
          <p:cNvSpPr/>
          <p:nvPr/>
        </p:nvSpPr>
        <p:spPr>
          <a:xfrm>
            <a:off x="5436691" y="5517232"/>
            <a:ext cx="6264696" cy="576064"/>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Knowledge</a:t>
            </a:r>
            <a:r>
              <a:rPr lang="zh-CN" altLang="en-US" sz="1500" b="1" dirty="0">
                <a:solidFill>
                  <a:srgbClr val="009EE7"/>
                </a:solidFill>
                <a:latin typeface="Calibri" panose="020F0502020204030204" pitchFamily="34" charset="0"/>
              </a:rPr>
              <a:t>-</a:t>
            </a:r>
            <a:r>
              <a:rPr lang="en-US" altLang="zh-CN" sz="1500" b="1" dirty="0">
                <a:solidFill>
                  <a:srgbClr val="009EE7"/>
                </a:solidFill>
                <a:latin typeface="Calibri" panose="020F0502020204030204" pitchFamily="34" charset="0"/>
              </a:rPr>
              <a:t>based</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Database</a:t>
            </a:r>
          </a:p>
        </p:txBody>
      </p:sp>
      <p:sp>
        <p:nvSpPr>
          <p:cNvPr id="12" name="矩形 11"/>
          <p:cNvSpPr/>
          <p:nvPr/>
        </p:nvSpPr>
        <p:spPr>
          <a:xfrm>
            <a:off x="1044203" y="1628800"/>
            <a:ext cx="3384376" cy="2160240"/>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A6A6A6"/>
                </a:solidFill>
                <a:latin typeface="Calibri" panose="020F0502020204030204" pitchFamily="34" charset="0"/>
              </a:rPr>
              <a:t>Global</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Strategy</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MNG</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Center</a:t>
            </a: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p:txBody>
      </p:sp>
      <p:sp>
        <p:nvSpPr>
          <p:cNvPr id="9" name="矩形 8"/>
          <p:cNvSpPr/>
          <p:nvPr/>
        </p:nvSpPr>
        <p:spPr>
          <a:xfrm>
            <a:off x="1044203" y="5517232"/>
            <a:ext cx="1646610" cy="576064"/>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b="1" dirty="0">
                <a:solidFill>
                  <a:srgbClr val="A6A6A6"/>
                </a:solidFill>
                <a:latin typeface="Calibri" panose="020F0502020204030204" pitchFamily="34" charset="0"/>
              </a:rPr>
              <a:t>Knowledge</a:t>
            </a:r>
            <a:r>
              <a:rPr lang="en-US" altLang="en-US" sz="1500" b="1" dirty="0">
                <a:solidFill>
                  <a:srgbClr val="A6A6A6"/>
                </a:solidFill>
                <a:latin typeface="Calibri" panose="020F0502020204030204" pitchFamily="34" charset="0"/>
              </a:rPr>
              <a:t>-b</a:t>
            </a:r>
            <a:r>
              <a:rPr lang="en-US" altLang="zh-CN" sz="1500" b="1" dirty="0">
                <a:solidFill>
                  <a:srgbClr val="A6A6A6"/>
                </a:solidFill>
                <a:latin typeface="Calibri" panose="020F0502020204030204" pitchFamily="34" charset="0"/>
              </a:rPr>
              <a:t>ased</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Database</a:t>
            </a:r>
          </a:p>
        </p:txBody>
      </p:sp>
      <p:sp>
        <p:nvSpPr>
          <p:cNvPr id="13" name="矩形 12"/>
          <p:cNvSpPr/>
          <p:nvPr/>
        </p:nvSpPr>
        <p:spPr>
          <a:xfrm>
            <a:off x="1044203" y="3789040"/>
            <a:ext cx="3384376" cy="1008112"/>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500" b="1" dirty="0">
                <a:solidFill>
                  <a:srgbClr val="FFC000"/>
                </a:solidFill>
                <a:latin typeface="Calibri" panose="020F0502020204030204" pitchFamily="34" charset="0"/>
              </a:rPr>
              <a:t>* </a:t>
            </a:r>
            <a:r>
              <a:rPr lang="en-US" altLang="zh-CN" sz="1500" b="1" dirty="0">
                <a:solidFill>
                  <a:srgbClr val="A6A6A6"/>
                </a:solidFill>
                <a:latin typeface="Calibri" panose="020F0502020204030204" pitchFamily="34" charset="0"/>
              </a:rPr>
              <a:t>Global</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Variable</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MNG</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Center</a:t>
            </a: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a:p>
            <a:pPr algn="ctr"/>
            <a:endParaRPr lang="en-US" altLang="zh-CN" sz="1500" b="1" dirty="0">
              <a:solidFill>
                <a:srgbClr val="A6A6A6"/>
              </a:solidFill>
              <a:latin typeface="Calibri" panose="020F0502020204030204" pitchFamily="34" charset="0"/>
            </a:endParaRPr>
          </a:p>
        </p:txBody>
      </p:sp>
      <p:sp>
        <p:nvSpPr>
          <p:cNvPr id="14" name="矩形 13"/>
          <p:cNvSpPr/>
          <p:nvPr/>
        </p:nvSpPr>
        <p:spPr>
          <a:xfrm>
            <a:off x="2744858" y="5522097"/>
            <a:ext cx="1675366" cy="570901"/>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500" b="1" dirty="0">
                <a:solidFill>
                  <a:srgbClr val="FFC000"/>
                </a:solidFill>
                <a:latin typeface="Calibri" panose="020F0502020204030204" pitchFamily="34" charset="0"/>
              </a:rPr>
              <a:t>*</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Global</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Device</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Center</a:t>
            </a:r>
          </a:p>
        </p:txBody>
      </p:sp>
      <p:sp>
        <p:nvSpPr>
          <p:cNvPr id="16" name="矩形 15"/>
          <p:cNvSpPr/>
          <p:nvPr/>
        </p:nvSpPr>
        <p:spPr>
          <a:xfrm>
            <a:off x="5796731" y="2132856"/>
            <a:ext cx="1656184" cy="648072"/>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Rule</a:t>
            </a:r>
            <a:r>
              <a:rPr lang="zh-CN" altLang="en-US" sz="1500" dirty="0">
                <a:latin typeface="Calibri" panose="020F0502020204030204" pitchFamily="34" charset="0"/>
              </a:rPr>
              <a:t> </a:t>
            </a:r>
            <a:r>
              <a:rPr lang="en-US" altLang="zh-CN" sz="1500" dirty="0">
                <a:latin typeface="Calibri" panose="020F0502020204030204" pitchFamily="34" charset="0"/>
              </a:rPr>
              <a:t>Engine</a:t>
            </a:r>
          </a:p>
        </p:txBody>
      </p:sp>
      <p:sp>
        <p:nvSpPr>
          <p:cNvPr id="19" name="矩形 18"/>
          <p:cNvSpPr/>
          <p:nvPr/>
        </p:nvSpPr>
        <p:spPr>
          <a:xfrm>
            <a:off x="5796731" y="3717032"/>
            <a:ext cx="1656184" cy="648072"/>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Decision</a:t>
            </a:r>
            <a:r>
              <a:rPr lang="zh-CN" altLang="en-US" sz="1500" dirty="0">
                <a:latin typeface="Calibri" panose="020F0502020204030204" pitchFamily="34" charset="0"/>
              </a:rPr>
              <a:t> </a:t>
            </a:r>
            <a:r>
              <a:rPr lang="en-US" altLang="zh-CN" sz="1500" dirty="0">
                <a:latin typeface="Calibri" panose="020F0502020204030204" pitchFamily="34" charset="0"/>
              </a:rPr>
              <a:t>Engine</a:t>
            </a:r>
          </a:p>
        </p:txBody>
      </p:sp>
      <p:sp>
        <p:nvSpPr>
          <p:cNvPr id="20" name="矩形 19"/>
          <p:cNvSpPr/>
          <p:nvPr/>
        </p:nvSpPr>
        <p:spPr>
          <a:xfrm>
            <a:off x="5796731" y="4509120"/>
            <a:ext cx="1656184" cy="648072"/>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Verification</a:t>
            </a:r>
          </a:p>
        </p:txBody>
      </p:sp>
      <p:sp>
        <p:nvSpPr>
          <p:cNvPr id="21" name="矩形 20"/>
          <p:cNvSpPr/>
          <p:nvPr/>
        </p:nvSpPr>
        <p:spPr>
          <a:xfrm>
            <a:off x="5796731" y="2924944"/>
            <a:ext cx="1656184" cy="648072"/>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Model</a:t>
            </a:r>
            <a:r>
              <a:rPr lang="zh-CN" altLang="en-US" sz="1500" dirty="0">
                <a:latin typeface="Calibri" panose="020F0502020204030204" pitchFamily="34" charset="0"/>
              </a:rPr>
              <a:t> </a:t>
            </a:r>
            <a:r>
              <a:rPr lang="en-US" altLang="zh-CN" sz="1500" dirty="0">
                <a:latin typeface="Calibri" panose="020F0502020204030204" pitchFamily="34" charset="0"/>
              </a:rPr>
              <a:t>Engine</a:t>
            </a:r>
          </a:p>
        </p:txBody>
      </p:sp>
      <p:sp>
        <p:nvSpPr>
          <p:cNvPr id="22" name="矩形 21"/>
          <p:cNvSpPr/>
          <p:nvPr/>
        </p:nvSpPr>
        <p:spPr>
          <a:xfrm>
            <a:off x="8245003" y="2132856"/>
            <a:ext cx="1512168" cy="792088"/>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zh-CN" altLang="en-US" sz="1500" b="1" dirty="0">
                <a:solidFill>
                  <a:srgbClr val="FFC000"/>
                </a:solidFill>
                <a:latin typeface="Calibri" panose="020F0502020204030204" pitchFamily="34" charset="0"/>
              </a:rPr>
              <a:t>*</a:t>
            </a:r>
            <a:r>
              <a:rPr lang="zh-CN" altLang="en-US" sz="1500" b="1" dirty="0">
                <a:latin typeface="Calibri" panose="020F0502020204030204" pitchFamily="34" charset="0"/>
              </a:rPr>
              <a:t> </a:t>
            </a:r>
            <a:r>
              <a:rPr lang="en-US" altLang="zh-CN" sz="1500" dirty="0">
                <a:latin typeface="Calibri" panose="020F0502020204030204" pitchFamily="34" charset="0"/>
              </a:rPr>
              <a:t>Route</a:t>
            </a:r>
            <a:r>
              <a:rPr lang="zh-CN" altLang="en-US" sz="1500" dirty="0">
                <a:latin typeface="Calibri" panose="020F0502020204030204" pitchFamily="34" charset="0"/>
              </a:rPr>
              <a:t> </a:t>
            </a:r>
            <a:r>
              <a:rPr lang="en-US" altLang="zh-CN" sz="1500" dirty="0">
                <a:latin typeface="Calibri" panose="020F0502020204030204" pitchFamily="34" charset="0"/>
              </a:rPr>
              <a:t>Tree</a:t>
            </a:r>
            <a:r>
              <a:rPr lang="zh-CN" altLang="en-US" sz="1500" dirty="0">
                <a:latin typeface="Calibri" panose="020F0502020204030204" pitchFamily="34" charset="0"/>
              </a:rPr>
              <a:t> </a:t>
            </a:r>
            <a:r>
              <a:rPr lang="en-US" altLang="zh-CN" sz="1500" dirty="0">
                <a:latin typeface="Calibri" panose="020F0502020204030204" pitchFamily="34" charset="0"/>
              </a:rPr>
              <a:t>MNG</a:t>
            </a:r>
            <a:endParaRPr lang="zh-CN" altLang="en-US" sz="1500" dirty="0">
              <a:latin typeface="Calibri" panose="020F0502020204030204" pitchFamily="34" charset="0"/>
            </a:endParaRPr>
          </a:p>
        </p:txBody>
      </p:sp>
      <p:sp>
        <p:nvSpPr>
          <p:cNvPr id="23" name="矩形 22"/>
          <p:cNvSpPr/>
          <p:nvPr/>
        </p:nvSpPr>
        <p:spPr>
          <a:xfrm>
            <a:off x="2772395" y="1988840"/>
            <a:ext cx="1512168" cy="432048"/>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Decision</a:t>
            </a:r>
            <a:r>
              <a:rPr lang="zh-CN" altLang="en-US" sz="1400" dirty="0">
                <a:latin typeface="Calibri" panose="020F0502020204030204" pitchFamily="34" charset="0"/>
              </a:rPr>
              <a:t> </a:t>
            </a:r>
            <a:r>
              <a:rPr lang="en-US" altLang="zh-CN" sz="1400" dirty="0">
                <a:latin typeface="Calibri" panose="020F0502020204030204" pitchFamily="34" charset="0"/>
              </a:rPr>
              <a:t>Route</a:t>
            </a:r>
            <a:r>
              <a:rPr lang="zh-CN" altLang="en-US" sz="1400" dirty="0">
                <a:latin typeface="Calibri" panose="020F0502020204030204" pitchFamily="34" charset="0"/>
              </a:rPr>
              <a:t> </a:t>
            </a:r>
            <a:r>
              <a:rPr lang="en-US" altLang="zh-CN" sz="1400" dirty="0">
                <a:latin typeface="Calibri" panose="020F0502020204030204" pitchFamily="34" charset="0"/>
              </a:rPr>
              <a:t>Tree</a:t>
            </a:r>
            <a:r>
              <a:rPr lang="zh-CN" altLang="en-US" sz="1400" dirty="0">
                <a:latin typeface="Calibri" panose="020F0502020204030204" pitchFamily="34" charset="0"/>
              </a:rPr>
              <a:t> </a:t>
            </a: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24" name="矩形 23"/>
          <p:cNvSpPr/>
          <p:nvPr/>
        </p:nvSpPr>
        <p:spPr>
          <a:xfrm>
            <a:off x="8245003" y="3068960"/>
            <a:ext cx="1512168" cy="720080"/>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Profile</a:t>
            </a:r>
            <a:r>
              <a:rPr lang="zh-CN" altLang="en-US" sz="1500" dirty="0">
                <a:latin typeface="Calibri" panose="020F0502020204030204" pitchFamily="34" charset="0"/>
              </a:rPr>
              <a:t> </a:t>
            </a:r>
            <a:r>
              <a:rPr lang="en-US" altLang="zh-CN" sz="1500" dirty="0">
                <a:latin typeface="Calibri" panose="020F0502020204030204" pitchFamily="34" charset="0"/>
              </a:rPr>
              <a:t>MNG</a:t>
            </a:r>
            <a:endParaRPr lang="zh-CN" altLang="en-US" sz="1500" dirty="0">
              <a:latin typeface="Calibri" panose="020F0502020204030204" pitchFamily="34" charset="0"/>
            </a:endParaRPr>
          </a:p>
        </p:txBody>
      </p:sp>
      <p:sp>
        <p:nvSpPr>
          <p:cNvPr id="27" name="矩形 26"/>
          <p:cNvSpPr/>
          <p:nvPr/>
        </p:nvSpPr>
        <p:spPr>
          <a:xfrm>
            <a:off x="9829179" y="3068960"/>
            <a:ext cx="1512168" cy="720080"/>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Strategy</a:t>
            </a:r>
            <a:r>
              <a:rPr lang="zh-CN" altLang="en-US" sz="1500" dirty="0">
                <a:latin typeface="Calibri" panose="020F0502020204030204" pitchFamily="34" charset="0"/>
              </a:rPr>
              <a:t> </a:t>
            </a:r>
            <a:r>
              <a:rPr lang="en-US" altLang="zh-CN" sz="1500" dirty="0">
                <a:latin typeface="Calibri" panose="020F0502020204030204" pitchFamily="34" charset="0"/>
              </a:rPr>
              <a:t>MNG</a:t>
            </a:r>
            <a:endParaRPr lang="zh-CN" altLang="en-US" sz="1500" dirty="0">
              <a:latin typeface="Calibri" panose="020F0502020204030204" pitchFamily="34" charset="0"/>
            </a:endParaRPr>
          </a:p>
        </p:txBody>
      </p:sp>
      <p:sp>
        <p:nvSpPr>
          <p:cNvPr id="28" name="矩形 27"/>
          <p:cNvSpPr/>
          <p:nvPr/>
        </p:nvSpPr>
        <p:spPr>
          <a:xfrm>
            <a:off x="8245003" y="3933056"/>
            <a:ext cx="936104" cy="1224136"/>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List</a:t>
            </a:r>
          </a:p>
          <a:p>
            <a:pPr algn="ctr"/>
            <a:r>
              <a:rPr lang="en-US" altLang="zh-CN" sz="1500" dirty="0">
                <a:latin typeface="Calibri" panose="020F0502020204030204" pitchFamily="34" charset="0"/>
              </a:rPr>
              <a:t>MNG</a:t>
            </a:r>
            <a:endParaRPr lang="zh-CN" altLang="en-US" sz="1500" dirty="0">
              <a:latin typeface="Calibri" panose="020F0502020204030204" pitchFamily="34" charset="0"/>
            </a:endParaRPr>
          </a:p>
        </p:txBody>
      </p:sp>
      <p:sp>
        <p:nvSpPr>
          <p:cNvPr id="29" name="矩形 28"/>
          <p:cNvSpPr/>
          <p:nvPr/>
        </p:nvSpPr>
        <p:spPr>
          <a:xfrm>
            <a:off x="9325123" y="3933056"/>
            <a:ext cx="936104" cy="1224136"/>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Monitor</a:t>
            </a:r>
          </a:p>
          <a:p>
            <a:pPr algn="ctr"/>
            <a:r>
              <a:rPr lang="en-US" altLang="zh-CN" sz="1500" dirty="0">
                <a:latin typeface="Calibri" panose="020F0502020204030204" pitchFamily="34" charset="0"/>
              </a:rPr>
              <a:t>Platform</a:t>
            </a:r>
            <a:endParaRPr lang="zh-CN" altLang="en-US" sz="1500" dirty="0">
              <a:latin typeface="Calibri" panose="020F0502020204030204" pitchFamily="34" charset="0"/>
            </a:endParaRPr>
          </a:p>
        </p:txBody>
      </p:sp>
      <p:sp>
        <p:nvSpPr>
          <p:cNvPr id="30" name="矩形 29"/>
          <p:cNvSpPr/>
          <p:nvPr/>
        </p:nvSpPr>
        <p:spPr>
          <a:xfrm>
            <a:off x="10405243" y="3933056"/>
            <a:ext cx="936104" cy="1224136"/>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General</a:t>
            </a:r>
          </a:p>
          <a:p>
            <a:pPr algn="ctr"/>
            <a:r>
              <a:rPr lang="en-US" altLang="zh-CN" sz="1500" dirty="0">
                <a:latin typeface="Calibri" panose="020F0502020204030204" pitchFamily="34" charset="0"/>
              </a:rPr>
              <a:t>Search</a:t>
            </a:r>
          </a:p>
        </p:txBody>
      </p:sp>
      <p:sp>
        <p:nvSpPr>
          <p:cNvPr id="31" name="矩形 30"/>
          <p:cNvSpPr/>
          <p:nvPr/>
        </p:nvSpPr>
        <p:spPr>
          <a:xfrm>
            <a:off x="1188219" y="1988840"/>
            <a:ext cx="1512168" cy="432048"/>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Detection</a:t>
            </a:r>
            <a:r>
              <a:rPr lang="zh-CN" altLang="en-US" sz="1400" dirty="0">
                <a:latin typeface="Calibri" panose="020F0502020204030204" pitchFamily="34" charset="0"/>
              </a:rPr>
              <a:t> </a:t>
            </a:r>
            <a:r>
              <a:rPr lang="en-US" altLang="zh-CN" sz="1400" dirty="0">
                <a:latin typeface="Calibri" panose="020F0502020204030204" pitchFamily="34" charset="0"/>
              </a:rPr>
              <a:t>Route</a:t>
            </a:r>
            <a:r>
              <a:rPr lang="zh-CN" altLang="en-US" sz="1400" dirty="0">
                <a:latin typeface="Calibri" panose="020F0502020204030204" pitchFamily="34" charset="0"/>
              </a:rPr>
              <a:t> </a:t>
            </a:r>
            <a:r>
              <a:rPr lang="en-US" altLang="zh-CN" sz="1400" dirty="0">
                <a:latin typeface="Calibri" panose="020F0502020204030204" pitchFamily="34" charset="0"/>
              </a:rPr>
              <a:t>Tree</a:t>
            </a:r>
            <a:r>
              <a:rPr lang="zh-CN" altLang="en-US" sz="1400" dirty="0">
                <a:latin typeface="Calibri" panose="020F0502020204030204" pitchFamily="34" charset="0"/>
              </a:rPr>
              <a:t> </a:t>
            </a: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32" name="矩形 31"/>
          <p:cNvSpPr/>
          <p:nvPr/>
        </p:nvSpPr>
        <p:spPr>
          <a:xfrm>
            <a:off x="1188219" y="2564904"/>
            <a:ext cx="1512168" cy="432048"/>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Profile</a:t>
            </a:r>
            <a:r>
              <a:rPr lang="zh-CN" altLang="en-US" sz="1400" dirty="0">
                <a:latin typeface="Calibri" panose="020F0502020204030204" pitchFamily="34" charset="0"/>
              </a:rPr>
              <a:t> </a:t>
            </a: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33" name="矩形 32"/>
          <p:cNvSpPr/>
          <p:nvPr/>
        </p:nvSpPr>
        <p:spPr>
          <a:xfrm>
            <a:off x="2772395" y="2564904"/>
            <a:ext cx="1512168" cy="432048"/>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Strategy</a:t>
            </a:r>
            <a:r>
              <a:rPr lang="zh-CN" altLang="en-US" sz="1400" dirty="0">
                <a:latin typeface="Calibri" panose="020F0502020204030204" pitchFamily="34" charset="0"/>
              </a:rPr>
              <a:t> </a:t>
            </a: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34" name="矩形 33"/>
          <p:cNvSpPr/>
          <p:nvPr/>
        </p:nvSpPr>
        <p:spPr>
          <a:xfrm>
            <a:off x="1188219" y="3140968"/>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List</a:t>
            </a:r>
          </a:p>
          <a:p>
            <a:pPr algn="ct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35" name="矩形 34"/>
          <p:cNvSpPr/>
          <p:nvPr/>
        </p:nvSpPr>
        <p:spPr>
          <a:xfrm>
            <a:off x="2268339" y="3140968"/>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Monitor</a:t>
            </a:r>
          </a:p>
          <a:p>
            <a:pPr algn="ctr"/>
            <a:r>
              <a:rPr lang="en-US" altLang="zh-CN" sz="1400" dirty="0">
                <a:latin typeface="Calibri" panose="020F0502020204030204" pitchFamily="34" charset="0"/>
              </a:rPr>
              <a:t>Platform</a:t>
            </a:r>
            <a:endParaRPr lang="zh-CN" altLang="en-US" sz="1400" dirty="0">
              <a:latin typeface="Calibri" panose="020F0502020204030204" pitchFamily="34" charset="0"/>
            </a:endParaRPr>
          </a:p>
        </p:txBody>
      </p:sp>
      <p:sp>
        <p:nvSpPr>
          <p:cNvPr id="36" name="矩形 35"/>
          <p:cNvSpPr/>
          <p:nvPr/>
        </p:nvSpPr>
        <p:spPr>
          <a:xfrm>
            <a:off x="3348459" y="3140968"/>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General</a:t>
            </a:r>
          </a:p>
          <a:p>
            <a:pPr algn="ctr"/>
            <a:r>
              <a:rPr lang="en-US" altLang="zh-CN" sz="1400" dirty="0">
                <a:latin typeface="Calibri" panose="020F0502020204030204" pitchFamily="34" charset="0"/>
              </a:rPr>
              <a:t>Search</a:t>
            </a:r>
          </a:p>
        </p:txBody>
      </p:sp>
      <p:sp>
        <p:nvSpPr>
          <p:cNvPr id="37" name="矩形 36"/>
          <p:cNvSpPr/>
          <p:nvPr/>
        </p:nvSpPr>
        <p:spPr>
          <a:xfrm>
            <a:off x="1188219" y="4149080"/>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Variable</a:t>
            </a:r>
          </a:p>
          <a:p>
            <a:pPr algn="ctr"/>
            <a:r>
              <a:rPr lang="en-US" altLang="zh-CN" sz="1400" dirty="0">
                <a:latin typeface="Calibri" panose="020F0502020204030204" pitchFamily="34" charset="0"/>
              </a:rPr>
              <a:t>MNG</a:t>
            </a:r>
            <a:endParaRPr lang="zh-CN" altLang="en-US" sz="1400" dirty="0">
              <a:latin typeface="Calibri" panose="020F0502020204030204" pitchFamily="34" charset="0"/>
            </a:endParaRPr>
          </a:p>
        </p:txBody>
      </p:sp>
      <p:sp>
        <p:nvSpPr>
          <p:cNvPr id="38" name="矩形 37"/>
          <p:cNvSpPr/>
          <p:nvPr/>
        </p:nvSpPr>
        <p:spPr>
          <a:xfrm>
            <a:off x="2268339" y="4149080"/>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Variable</a:t>
            </a:r>
          </a:p>
          <a:p>
            <a:pPr algn="ctr"/>
            <a:r>
              <a:rPr lang="en-US" altLang="zh-CN" sz="1400" dirty="0">
                <a:latin typeface="Calibri" panose="020F0502020204030204" pitchFamily="34" charset="0"/>
              </a:rPr>
              <a:t>Package</a:t>
            </a:r>
            <a:endParaRPr lang="zh-CN" altLang="en-US" sz="1400" dirty="0">
              <a:latin typeface="Calibri" panose="020F0502020204030204" pitchFamily="34" charset="0"/>
            </a:endParaRPr>
          </a:p>
        </p:txBody>
      </p:sp>
      <p:sp>
        <p:nvSpPr>
          <p:cNvPr id="39" name="矩形 38"/>
          <p:cNvSpPr/>
          <p:nvPr/>
        </p:nvSpPr>
        <p:spPr>
          <a:xfrm>
            <a:off x="3348459" y="4149080"/>
            <a:ext cx="936104" cy="504056"/>
          </a:xfrm>
          <a:prstGeom prst="rect">
            <a:avLst/>
          </a:prstGeom>
          <a:solidFill>
            <a:srgbClr val="A6A6A6"/>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400" dirty="0">
                <a:latin typeface="Calibri" panose="020F0502020204030204" pitchFamily="34" charset="0"/>
              </a:rPr>
              <a:t>Variable</a:t>
            </a:r>
          </a:p>
          <a:p>
            <a:pPr algn="ctr"/>
            <a:r>
              <a:rPr lang="en-US" altLang="zh-CN" sz="1400" dirty="0">
                <a:latin typeface="Calibri" panose="020F0502020204030204" pitchFamily="34" charset="0"/>
              </a:rPr>
              <a:t>Sending</a:t>
            </a:r>
          </a:p>
        </p:txBody>
      </p:sp>
      <p:sp>
        <p:nvSpPr>
          <p:cNvPr id="41" name="矩形 40"/>
          <p:cNvSpPr/>
          <p:nvPr/>
        </p:nvSpPr>
        <p:spPr>
          <a:xfrm>
            <a:off x="9829179" y="2132856"/>
            <a:ext cx="1512168" cy="792088"/>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dirty="0">
                <a:latin typeface="Calibri" panose="020F0502020204030204" pitchFamily="34" charset="0"/>
              </a:rPr>
              <a:t>Variable</a:t>
            </a:r>
            <a:r>
              <a:rPr lang="zh-CN" altLang="en-US" sz="1500" dirty="0">
                <a:latin typeface="Calibri" panose="020F0502020204030204" pitchFamily="34" charset="0"/>
              </a:rPr>
              <a:t> </a:t>
            </a:r>
            <a:r>
              <a:rPr lang="en-US" altLang="zh-CN" sz="1500" dirty="0">
                <a:latin typeface="Calibri" panose="020F0502020204030204" pitchFamily="34" charset="0"/>
              </a:rPr>
              <a:t>Release</a:t>
            </a:r>
            <a:endParaRPr lang="zh-CN" altLang="en-US" sz="1500" dirty="0">
              <a:latin typeface="Calibri" panose="020F0502020204030204" pitchFamily="34" charset="0"/>
            </a:endParaRPr>
          </a:p>
        </p:txBody>
      </p:sp>
      <p:sp>
        <p:nvSpPr>
          <p:cNvPr id="42" name="正偏差 41"/>
          <p:cNvSpPr/>
          <p:nvPr/>
        </p:nvSpPr>
        <p:spPr>
          <a:xfrm>
            <a:off x="4860627" y="3429000"/>
            <a:ext cx="216024" cy="288032"/>
          </a:xfrm>
          <a:prstGeom prst="mathPlus">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47982" y="4872544"/>
            <a:ext cx="3385752" cy="576064"/>
          </a:xfrm>
          <a:prstGeom prst="rect">
            <a:avLst/>
          </a:prstGeom>
          <a:solidFill>
            <a:srgbClr val="FFFFFF"/>
          </a:solidFill>
          <a:ln w="6350">
            <a:solidFill>
              <a:srgbClr val="64646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340" rtl="0" eaLnBrk="1" latinLnBrk="0" hangingPunct="1">
              <a:defRPr sz="1900" kern="1200">
                <a:solidFill>
                  <a:schemeClr val="lt1"/>
                </a:solidFill>
                <a:latin typeface="+mn-lt"/>
                <a:ea typeface="+mn-ea"/>
                <a:cs typeface="+mn-cs"/>
              </a:defRPr>
            </a:lvl1pPr>
            <a:lvl2pPr marL="457170" algn="l" defTabSz="914340" rtl="0" eaLnBrk="1" latinLnBrk="0" hangingPunct="1">
              <a:defRPr sz="1900" kern="1200">
                <a:solidFill>
                  <a:schemeClr val="lt1"/>
                </a:solidFill>
                <a:latin typeface="+mn-lt"/>
                <a:ea typeface="+mn-ea"/>
                <a:cs typeface="+mn-cs"/>
              </a:defRPr>
            </a:lvl2pPr>
            <a:lvl3pPr marL="914340" algn="l" defTabSz="914340" rtl="0" eaLnBrk="1" latinLnBrk="0" hangingPunct="1">
              <a:defRPr sz="1900" kern="1200">
                <a:solidFill>
                  <a:schemeClr val="lt1"/>
                </a:solidFill>
                <a:latin typeface="+mn-lt"/>
                <a:ea typeface="+mn-ea"/>
                <a:cs typeface="+mn-cs"/>
              </a:defRPr>
            </a:lvl3pPr>
            <a:lvl4pPr marL="1371511" algn="l" defTabSz="914340" rtl="0" eaLnBrk="1" latinLnBrk="0" hangingPunct="1">
              <a:defRPr sz="1900" kern="1200">
                <a:solidFill>
                  <a:schemeClr val="lt1"/>
                </a:solidFill>
                <a:latin typeface="+mn-lt"/>
                <a:ea typeface="+mn-ea"/>
                <a:cs typeface="+mn-cs"/>
              </a:defRPr>
            </a:lvl4pPr>
            <a:lvl5pPr marL="1828681" algn="l" defTabSz="914340" rtl="0" eaLnBrk="1" latinLnBrk="0" hangingPunct="1">
              <a:defRPr sz="1900" kern="1200">
                <a:solidFill>
                  <a:schemeClr val="lt1"/>
                </a:solidFill>
                <a:latin typeface="+mn-lt"/>
                <a:ea typeface="+mn-ea"/>
                <a:cs typeface="+mn-cs"/>
              </a:defRPr>
            </a:lvl5pPr>
            <a:lvl6pPr marL="2285852" algn="l" defTabSz="914340" rtl="0" eaLnBrk="1" latinLnBrk="0" hangingPunct="1">
              <a:defRPr sz="1900" kern="1200">
                <a:solidFill>
                  <a:schemeClr val="lt1"/>
                </a:solidFill>
                <a:latin typeface="+mn-lt"/>
                <a:ea typeface="+mn-ea"/>
                <a:cs typeface="+mn-cs"/>
              </a:defRPr>
            </a:lvl6pPr>
            <a:lvl7pPr marL="2743021" algn="l" defTabSz="914340" rtl="0" eaLnBrk="1" latinLnBrk="0" hangingPunct="1">
              <a:defRPr sz="1900" kern="1200">
                <a:solidFill>
                  <a:schemeClr val="lt1"/>
                </a:solidFill>
                <a:latin typeface="+mn-lt"/>
                <a:ea typeface="+mn-ea"/>
                <a:cs typeface="+mn-cs"/>
              </a:defRPr>
            </a:lvl7pPr>
            <a:lvl8pPr marL="3200193" algn="l" defTabSz="914340" rtl="0" eaLnBrk="1" latinLnBrk="0" hangingPunct="1">
              <a:defRPr sz="1900" kern="1200">
                <a:solidFill>
                  <a:schemeClr val="lt1"/>
                </a:solidFill>
                <a:latin typeface="+mn-lt"/>
                <a:ea typeface="+mn-ea"/>
                <a:cs typeface="+mn-cs"/>
              </a:defRPr>
            </a:lvl8pPr>
            <a:lvl9pPr marL="3657363" algn="l" defTabSz="914340" rtl="0" eaLnBrk="1" latinLnBrk="0" hangingPunct="1">
              <a:defRPr sz="1900" kern="1200">
                <a:solidFill>
                  <a:schemeClr val="lt1"/>
                </a:solidFill>
                <a:latin typeface="+mn-lt"/>
                <a:ea typeface="+mn-ea"/>
                <a:cs typeface="+mn-cs"/>
              </a:defRPr>
            </a:lvl9pPr>
          </a:lstStyle>
          <a:p>
            <a:pPr algn="ctr"/>
            <a:r>
              <a:rPr lang="en-US" altLang="zh-CN" sz="1500" b="1" dirty="0">
                <a:solidFill>
                  <a:srgbClr val="A6A6A6"/>
                </a:solidFill>
                <a:latin typeface="Calibri" panose="020F0502020204030204" pitchFamily="34" charset="0"/>
              </a:rPr>
              <a:t>Global</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Risk</a:t>
            </a:r>
            <a:r>
              <a:rPr lang="zh-CN" altLang="en-US" sz="1500" b="1" dirty="0">
                <a:solidFill>
                  <a:srgbClr val="A6A6A6"/>
                </a:solidFill>
                <a:latin typeface="Calibri" panose="020F0502020204030204" pitchFamily="34" charset="0"/>
              </a:rPr>
              <a:t> </a:t>
            </a:r>
            <a:r>
              <a:rPr lang="en-US" altLang="zh-CN" sz="1500" b="1" dirty="0">
                <a:solidFill>
                  <a:srgbClr val="A6A6A6"/>
                </a:solidFill>
                <a:latin typeface="Calibri" panose="020F0502020204030204" pitchFamily="34" charset="0"/>
              </a:rPr>
              <a:t>Engine</a:t>
            </a:r>
          </a:p>
        </p:txBody>
      </p:sp>
      <p:sp>
        <p:nvSpPr>
          <p:cNvPr id="43" name="文本框 10"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C98F61B1-82DB-6341-9C52-6C98149D1A9E}"/>
              </a:ext>
            </a:extLst>
          </p:cNvPr>
          <p:cNvSpPr>
            <a:spLocks noGrp="1"/>
          </p:cNvSpPr>
          <p:nvPr>
            <p:ph type="title"/>
          </p:nvPr>
        </p:nvSpPr>
        <p:spPr/>
        <p:txBody>
          <a:bodyPr/>
          <a:lstStyle/>
          <a:p>
            <a:r>
              <a:rPr lang="en-US" dirty="0"/>
              <a:t>Risk Production Introduction</a:t>
            </a:r>
          </a:p>
        </p:txBody>
      </p:sp>
    </p:spTree>
    <p:extLst>
      <p:ext uri="{BB962C8B-B14F-4D97-AF65-F5344CB8AC3E}">
        <p14:creationId xmlns:p14="http://schemas.microsoft.com/office/powerpoint/2010/main" val="25053323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矩形 213"/>
          <p:cNvSpPr/>
          <p:nvPr/>
        </p:nvSpPr>
        <p:spPr>
          <a:xfrm>
            <a:off x="6350789" y="1340768"/>
            <a:ext cx="3456384" cy="1512168"/>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00" b="1" dirty="0">
              <a:latin typeface="Calibri" panose="020F0502020204030204" pitchFamily="34" charset="0"/>
            </a:endParaRPr>
          </a:p>
        </p:txBody>
      </p:sp>
      <p:sp>
        <p:nvSpPr>
          <p:cNvPr id="213" name="矩形 212"/>
          <p:cNvSpPr/>
          <p:nvPr/>
        </p:nvSpPr>
        <p:spPr>
          <a:xfrm>
            <a:off x="2556371" y="1340768"/>
            <a:ext cx="1584176" cy="1975770"/>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00" b="1" dirty="0">
              <a:latin typeface="Calibri" panose="020F0502020204030204" pitchFamily="34" charset="0"/>
            </a:endParaRPr>
          </a:p>
        </p:txBody>
      </p:sp>
      <p:sp>
        <p:nvSpPr>
          <p:cNvPr id="86" name="矩形 58"/>
          <p:cNvSpPr/>
          <p:nvPr/>
        </p:nvSpPr>
        <p:spPr>
          <a:xfrm>
            <a:off x="828181" y="1340768"/>
            <a:ext cx="1309091" cy="576064"/>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p>
            <a:pPr algn="ctr"/>
            <a:r>
              <a:rPr lang="en-US" altLang="zh-CN" sz="1500" b="1" dirty="0">
                <a:latin typeface="Calibri" panose="020F0502020204030204" pitchFamily="34" charset="0"/>
              </a:rPr>
              <a:t>Sync</a:t>
            </a:r>
            <a:r>
              <a:rPr lang="zh-CN" altLang="en-US" sz="1500" b="1" dirty="0">
                <a:latin typeface="Calibri" panose="020F0502020204030204" pitchFamily="34" charset="0"/>
              </a:rPr>
              <a:t> </a:t>
            </a:r>
            <a:r>
              <a:rPr lang="en-US" altLang="zh-CN" sz="1500" b="1" dirty="0">
                <a:latin typeface="Calibri" panose="020F0502020204030204" pitchFamily="34" charset="0"/>
              </a:rPr>
              <a:t>Consultation</a:t>
            </a:r>
            <a:endParaRPr lang="zh-CN" altLang="en-US" sz="1500" b="1" dirty="0">
              <a:latin typeface="Calibri" panose="020F0502020204030204" pitchFamily="34" charset="0"/>
            </a:endParaRPr>
          </a:p>
        </p:txBody>
      </p:sp>
      <p:sp>
        <p:nvSpPr>
          <p:cNvPr id="87" name="矩形 58"/>
          <p:cNvSpPr/>
          <p:nvPr/>
        </p:nvSpPr>
        <p:spPr>
          <a:xfrm>
            <a:off x="828181" y="2276872"/>
            <a:ext cx="1309091" cy="576064"/>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p>
            <a:pPr algn="ctr"/>
            <a:r>
              <a:rPr lang="en-US" altLang="zh-CN" sz="1500" b="1" dirty="0" err="1">
                <a:latin typeface="Calibri" panose="020F0502020204030204" pitchFamily="34" charset="0"/>
              </a:rPr>
              <a:t>Async</a:t>
            </a:r>
            <a:r>
              <a:rPr lang="zh-CN" altLang="en-US" sz="1500" b="1" dirty="0">
                <a:latin typeface="Calibri" panose="020F0502020204030204" pitchFamily="34" charset="0"/>
              </a:rPr>
              <a:t> </a:t>
            </a:r>
            <a:r>
              <a:rPr lang="en-US" altLang="zh-CN" sz="1500" b="1" dirty="0">
                <a:latin typeface="Calibri" panose="020F0502020204030204" pitchFamily="34" charset="0"/>
              </a:rPr>
              <a:t>Notification</a:t>
            </a:r>
            <a:endParaRPr lang="zh-CN" altLang="en-US" sz="1500" b="1" dirty="0">
              <a:latin typeface="Calibri" panose="020F0502020204030204" pitchFamily="34" charset="0"/>
            </a:endParaRPr>
          </a:p>
        </p:txBody>
      </p:sp>
      <p:sp>
        <p:nvSpPr>
          <p:cNvPr id="98" name="矩形 97"/>
          <p:cNvSpPr/>
          <p:nvPr/>
        </p:nvSpPr>
        <p:spPr>
          <a:xfrm>
            <a:off x="2687441" y="1412776"/>
            <a:ext cx="1309091" cy="43204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Event</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Build</a:t>
            </a:r>
            <a:r>
              <a:rPr lang="zh-CN" altLang="en-US" sz="1500" b="1" dirty="0">
                <a:solidFill>
                  <a:srgbClr val="009EE7"/>
                </a:solidFill>
                <a:latin typeface="Calibri" panose="020F0502020204030204" pitchFamily="34" charset="0"/>
              </a:rPr>
              <a:t> </a:t>
            </a:r>
          </a:p>
        </p:txBody>
      </p:sp>
      <p:sp>
        <p:nvSpPr>
          <p:cNvPr id="99" name="矩形 98"/>
          <p:cNvSpPr/>
          <p:nvPr/>
        </p:nvSpPr>
        <p:spPr>
          <a:xfrm>
            <a:off x="4805125" y="1340768"/>
            <a:ext cx="1309091" cy="576064"/>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latin typeface="Calibri" panose="020F0502020204030204" pitchFamily="34" charset="0"/>
              </a:rPr>
              <a:t>Risk</a:t>
            </a:r>
            <a:r>
              <a:rPr lang="zh-CN" altLang="en-US" sz="1500" b="1" dirty="0">
                <a:latin typeface="Calibri" panose="020F0502020204030204" pitchFamily="34" charset="0"/>
              </a:rPr>
              <a:t> </a:t>
            </a:r>
            <a:r>
              <a:rPr lang="en-US" altLang="zh-CN" sz="1500" b="1" dirty="0">
                <a:latin typeface="Calibri" panose="020F0502020204030204" pitchFamily="34" charset="0"/>
              </a:rPr>
              <a:t>Domain</a:t>
            </a:r>
            <a:r>
              <a:rPr lang="zh-CN" altLang="en-US" sz="1500" b="1" dirty="0">
                <a:latin typeface="Calibri" panose="020F0502020204030204" pitchFamily="34" charset="0"/>
              </a:rPr>
              <a:t> </a:t>
            </a:r>
            <a:r>
              <a:rPr lang="en-US" altLang="zh-CN" sz="1500" b="1" dirty="0">
                <a:latin typeface="Calibri" panose="020F0502020204030204" pitchFamily="34" charset="0"/>
              </a:rPr>
              <a:t>Routing</a:t>
            </a:r>
            <a:endParaRPr lang="zh-CN" altLang="en-US" sz="1500" b="1" dirty="0">
              <a:latin typeface="Calibri" panose="020F0502020204030204" pitchFamily="34" charset="0"/>
            </a:endParaRPr>
          </a:p>
        </p:txBody>
      </p:sp>
      <p:sp>
        <p:nvSpPr>
          <p:cNvPr id="105" name="矩形 104"/>
          <p:cNvSpPr/>
          <p:nvPr/>
        </p:nvSpPr>
        <p:spPr>
          <a:xfrm>
            <a:off x="8354067" y="2276872"/>
            <a:ext cx="1381099" cy="43204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Local</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Decision</a:t>
            </a:r>
            <a:endParaRPr lang="zh-CN" altLang="en-US" sz="1500" b="1" dirty="0">
              <a:solidFill>
                <a:srgbClr val="009EE7"/>
              </a:solidFill>
              <a:latin typeface="Calibri" panose="020F0502020204030204" pitchFamily="34" charset="0"/>
            </a:endParaRPr>
          </a:p>
        </p:txBody>
      </p:sp>
      <p:sp>
        <p:nvSpPr>
          <p:cNvPr id="106" name="矩形 105"/>
          <p:cNvSpPr/>
          <p:nvPr/>
        </p:nvSpPr>
        <p:spPr>
          <a:xfrm>
            <a:off x="6494807" y="2276872"/>
            <a:ext cx="1381099" cy="43204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Local</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Strategy</a:t>
            </a:r>
            <a:endParaRPr lang="zh-CN" altLang="en-US" sz="1500" b="1" dirty="0">
              <a:solidFill>
                <a:srgbClr val="009EE7"/>
              </a:solidFill>
              <a:latin typeface="Calibri" panose="020F0502020204030204" pitchFamily="34" charset="0"/>
            </a:endParaRPr>
          </a:p>
        </p:txBody>
      </p:sp>
      <p:sp>
        <p:nvSpPr>
          <p:cNvPr id="108" name="矩形 107"/>
          <p:cNvSpPr/>
          <p:nvPr/>
        </p:nvSpPr>
        <p:spPr>
          <a:xfrm>
            <a:off x="6494807" y="1412776"/>
            <a:ext cx="1381099" cy="43204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Global</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Strategy</a:t>
            </a:r>
            <a:endParaRPr lang="zh-CN" altLang="en-US" sz="1500" b="1" dirty="0">
              <a:solidFill>
                <a:srgbClr val="009EE7"/>
              </a:solidFill>
              <a:latin typeface="Calibri" panose="020F0502020204030204" pitchFamily="34" charset="0"/>
            </a:endParaRPr>
          </a:p>
        </p:txBody>
      </p:sp>
      <p:sp>
        <p:nvSpPr>
          <p:cNvPr id="109" name="矩形 108"/>
          <p:cNvSpPr/>
          <p:nvPr/>
        </p:nvSpPr>
        <p:spPr>
          <a:xfrm>
            <a:off x="8354067" y="1412776"/>
            <a:ext cx="1381099" cy="432048"/>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Global</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Decision</a:t>
            </a:r>
            <a:endParaRPr lang="zh-CN" altLang="en-US" sz="1500" b="1" dirty="0">
              <a:solidFill>
                <a:srgbClr val="009EE7"/>
              </a:solidFill>
              <a:latin typeface="Calibri" panose="020F0502020204030204" pitchFamily="34" charset="0"/>
            </a:endParaRPr>
          </a:p>
        </p:txBody>
      </p:sp>
      <p:cxnSp>
        <p:nvCxnSpPr>
          <p:cNvPr id="49" name="直线箭头连接符 48"/>
          <p:cNvCxnSpPr>
            <a:stCxn id="86" idx="3"/>
            <a:endCxn id="98" idx="1"/>
          </p:cNvCxnSpPr>
          <p:nvPr/>
        </p:nvCxnSpPr>
        <p:spPr>
          <a:xfrm>
            <a:off x="2137272" y="1628800"/>
            <a:ext cx="550169" cy="0"/>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直线箭头连接符 126"/>
          <p:cNvCxnSpPr>
            <a:stCxn id="99" idx="3"/>
            <a:endCxn id="108" idx="1"/>
          </p:cNvCxnSpPr>
          <p:nvPr/>
        </p:nvCxnSpPr>
        <p:spPr>
          <a:xfrm>
            <a:off x="6114216" y="1628800"/>
            <a:ext cx="380591" cy="0"/>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直线箭头连接符 129"/>
          <p:cNvCxnSpPr>
            <a:stCxn id="108" idx="3"/>
            <a:endCxn id="109" idx="1"/>
          </p:cNvCxnSpPr>
          <p:nvPr/>
        </p:nvCxnSpPr>
        <p:spPr>
          <a:xfrm>
            <a:off x="7875906" y="1628800"/>
            <a:ext cx="478163" cy="0"/>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肘形连接符 136"/>
          <p:cNvCxnSpPr>
            <a:stCxn id="109" idx="2"/>
            <a:endCxn id="106" idx="0"/>
          </p:cNvCxnSpPr>
          <p:nvPr/>
        </p:nvCxnSpPr>
        <p:spPr>
          <a:xfrm rot="5400000">
            <a:off x="7898962" y="1131219"/>
            <a:ext cx="432048" cy="1859261"/>
          </a:xfrm>
          <a:prstGeom prst="bentConnector3">
            <a:avLst>
              <a:gd name="adj1" fmla="val 50000"/>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8" name="矩形 137"/>
          <p:cNvSpPr/>
          <p:nvPr/>
        </p:nvSpPr>
        <p:spPr>
          <a:xfrm>
            <a:off x="10392297" y="1340768"/>
            <a:ext cx="1309091" cy="576064"/>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latin typeface="Calibri" panose="020F0502020204030204" pitchFamily="34" charset="0"/>
              </a:rPr>
              <a:t>Final</a:t>
            </a:r>
            <a:r>
              <a:rPr lang="zh-CN" altLang="en-US" sz="1500" b="1" dirty="0">
                <a:latin typeface="Calibri" panose="020F0502020204030204" pitchFamily="34" charset="0"/>
              </a:rPr>
              <a:t> </a:t>
            </a:r>
            <a:r>
              <a:rPr lang="en-US" altLang="zh-CN" sz="1500" b="1" dirty="0">
                <a:latin typeface="Calibri" panose="020F0502020204030204" pitchFamily="34" charset="0"/>
              </a:rPr>
              <a:t>Decision</a:t>
            </a:r>
            <a:endParaRPr lang="zh-CN" altLang="en-US" sz="1500" b="1" dirty="0">
              <a:latin typeface="Calibri" panose="020F0502020204030204" pitchFamily="34" charset="0"/>
            </a:endParaRPr>
          </a:p>
        </p:txBody>
      </p:sp>
      <p:cxnSp>
        <p:nvCxnSpPr>
          <p:cNvPr id="139" name="直线箭头连接符 138"/>
          <p:cNvCxnSpPr>
            <a:stCxn id="109" idx="3"/>
            <a:endCxn id="138" idx="1"/>
          </p:cNvCxnSpPr>
          <p:nvPr/>
        </p:nvCxnSpPr>
        <p:spPr>
          <a:xfrm>
            <a:off x="9735166" y="1628800"/>
            <a:ext cx="657131" cy="0"/>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肘形连接符 140"/>
          <p:cNvCxnSpPr>
            <a:stCxn id="105" idx="3"/>
            <a:endCxn id="138" idx="1"/>
          </p:cNvCxnSpPr>
          <p:nvPr/>
        </p:nvCxnSpPr>
        <p:spPr>
          <a:xfrm flipV="1">
            <a:off x="9735166" y="1628800"/>
            <a:ext cx="657131" cy="864096"/>
          </a:xfrm>
          <a:prstGeom prst="bentConnector3">
            <a:avLst>
              <a:gd name="adj1" fmla="val 50000"/>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直线箭头连接符 145"/>
          <p:cNvCxnSpPr/>
          <p:nvPr/>
        </p:nvCxnSpPr>
        <p:spPr>
          <a:xfrm>
            <a:off x="3348459" y="1844824"/>
            <a:ext cx="0" cy="432048"/>
          </a:xfrm>
          <a:prstGeom prst="straightConnector1">
            <a:avLst/>
          </a:prstGeom>
          <a:ln w="12700" cmpd="sng">
            <a:solidFill>
              <a:srgbClr val="00206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7" name="Rounded Rectangular Callout 6"/>
          <p:cNvSpPr/>
          <p:nvPr/>
        </p:nvSpPr>
        <p:spPr>
          <a:xfrm>
            <a:off x="9329368" y="4611272"/>
            <a:ext cx="2808312" cy="1940804"/>
          </a:xfrm>
          <a:prstGeom prst="wedgeRoundRectCallout">
            <a:avLst>
              <a:gd name="adj1" fmla="val -27092"/>
              <a:gd name="adj2" fmla="val -45594"/>
              <a:gd name="adj3" fmla="val 16667"/>
            </a:avLst>
          </a:prstGeom>
          <a:solidFill>
            <a:srgbClr val="D9D9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500" dirty="0">
                <a:solidFill>
                  <a:srgbClr val="002060"/>
                </a:solidFill>
              </a:rPr>
              <a:t> </a:t>
            </a:r>
            <a:r>
              <a:rPr lang="en-US" altLang="zh-CN" sz="1500" dirty="0">
                <a:solidFill>
                  <a:srgbClr val="002060"/>
                </a:solidFill>
              </a:rPr>
              <a:t>Merge</a:t>
            </a:r>
            <a:r>
              <a:rPr lang="zh-CN" altLang="en-US" sz="1500" dirty="0">
                <a:solidFill>
                  <a:srgbClr val="002060"/>
                </a:solidFill>
              </a:rPr>
              <a:t> </a:t>
            </a:r>
            <a:r>
              <a:rPr lang="en-US" altLang="zh-CN" sz="1500" dirty="0">
                <a:solidFill>
                  <a:srgbClr val="002060"/>
                </a:solidFill>
              </a:rPr>
              <a:t>logic</a:t>
            </a:r>
            <a:r>
              <a:rPr lang="zh-CN" altLang="en-US" sz="1500" dirty="0">
                <a:solidFill>
                  <a:srgbClr val="002060"/>
                </a:solidFill>
              </a:rPr>
              <a:t> ：</a:t>
            </a:r>
            <a:endParaRPr lang="en-US" altLang="zh-CN" sz="1500" dirty="0">
              <a:solidFill>
                <a:srgbClr val="002060"/>
              </a:solidFill>
            </a:endParaRPr>
          </a:p>
          <a:p>
            <a:endParaRPr lang="en-US" altLang="zh-CN" sz="1500" dirty="0">
              <a:solidFill>
                <a:srgbClr val="002060"/>
              </a:solidFill>
            </a:endParaRPr>
          </a:p>
          <a:p>
            <a:pPr marL="342877" indent="-342877">
              <a:buFont typeface="Wingdings" charset="2"/>
              <a:buAutoNum type="circleNumWdBlackPlain"/>
            </a:pPr>
            <a:r>
              <a:rPr lang="en-US" altLang="zh-CN" sz="1500" dirty="0">
                <a:solidFill>
                  <a:srgbClr val="002060"/>
                </a:solidFill>
              </a:rPr>
              <a:t>Global</a:t>
            </a:r>
            <a:r>
              <a:rPr lang="zh-CN" altLang="en-US" sz="1500" dirty="0">
                <a:solidFill>
                  <a:srgbClr val="002060"/>
                </a:solidFill>
              </a:rPr>
              <a:t> </a:t>
            </a:r>
            <a:r>
              <a:rPr lang="en-US" altLang="zh-CN" sz="1500" dirty="0">
                <a:solidFill>
                  <a:srgbClr val="002060"/>
                </a:solidFill>
              </a:rPr>
              <a:t>determine</a:t>
            </a:r>
          </a:p>
          <a:p>
            <a:pPr marL="342877" indent="-342877">
              <a:buFont typeface="Wingdings" charset="2"/>
              <a:buAutoNum type="circleNumWdBlackPlain"/>
            </a:pPr>
            <a:r>
              <a:rPr lang="en-US" altLang="zh-CN" sz="1500" dirty="0">
                <a:solidFill>
                  <a:srgbClr val="002060"/>
                </a:solidFill>
              </a:rPr>
              <a:t>Local</a:t>
            </a:r>
            <a:r>
              <a:rPr lang="zh-CN" altLang="en-US" sz="1500" dirty="0">
                <a:solidFill>
                  <a:srgbClr val="002060"/>
                </a:solidFill>
              </a:rPr>
              <a:t> </a:t>
            </a:r>
            <a:r>
              <a:rPr lang="en-US" altLang="zh-CN" sz="1500" dirty="0">
                <a:solidFill>
                  <a:srgbClr val="002060"/>
                </a:solidFill>
              </a:rPr>
              <a:t>determine</a:t>
            </a:r>
          </a:p>
          <a:p>
            <a:pPr marL="342877" indent="-342877">
              <a:buFont typeface="Wingdings" charset="2"/>
              <a:buAutoNum type="circleNumWdBlackPlain"/>
            </a:pPr>
            <a:r>
              <a:rPr lang="en-US" altLang="zh-CN" sz="1500" dirty="0">
                <a:solidFill>
                  <a:srgbClr val="002060"/>
                </a:solidFill>
              </a:rPr>
              <a:t>reject</a:t>
            </a:r>
            <a:r>
              <a:rPr lang="zh-CN" altLang="en-US" sz="1500" dirty="0">
                <a:solidFill>
                  <a:srgbClr val="002060"/>
                </a:solidFill>
              </a:rPr>
              <a:t> </a:t>
            </a:r>
            <a:r>
              <a:rPr lang="en-US" altLang="zh-CN" sz="1500" dirty="0">
                <a:solidFill>
                  <a:srgbClr val="002060"/>
                </a:solidFill>
              </a:rPr>
              <a:t>&gt;</a:t>
            </a:r>
            <a:r>
              <a:rPr lang="zh-CN" altLang="en-US" sz="1500" dirty="0">
                <a:solidFill>
                  <a:srgbClr val="002060"/>
                </a:solidFill>
              </a:rPr>
              <a:t> </a:t>
            </a:r>
            <a:r>
              <a:rPr lang="en-US" altLang="zh-CN" sz="1500" dirty="0">
                <a:solidFill>
                  <a:srgbClr val="002060"/>
                </a:solidFill>
              </a:rPr>
              <a:t>verification</a:t>
            </a:r>
            <a:r>
              <a:rPr lang="zh-CN" altLang="en-US" sz="1500" dirty="0">
                <a:solidFill>
                  <a:srgbClr val="002060"/>
                </a:solidFill>
              </a:rPr>
              <a:t> </a:t>
            </a:r>
            <a:r>
              <a:rPr lang="en-US" altLang="zh-CN" sz="1500" dirty="0">
                <a:solidFill>
                  <a:srgbClr val="002060"/>
                </a:solidFill>
              </a:rPr>
              <a:t>&gt;</a:t>
            </a:r>
            <a:r>
              <a:rPr lang="zh-CN" altLang="en-US" sz="1500" dirty="0">
                <a:solidFill>
                  <a:srgbClr val="002060"/>
                </a:solidFill>
              </a:rPr>
              <a:t> </a:t>
            </a:r>
            <a:r>
              <a:rPr lang="en-US" altLang="zh-CN" sz="1500" dirty="0">
                <a:solidFill>
                  <a:srgbClr val="002060"/>
                </a:solidFill>
              </a:rPr>
              <a:t>accept</a:t>
            </a:r>
          </a:p>
          <a:p>
            <a:endParaRPr lang="en-US" altLang="zh-CN" sz="1500" dirty="0">
              <a:solidFill>
                <a:srgbClr val="002060"/>
              </a:solidFill>
            </a:endParaRPr>
          </a:p>
        </p:txBody>
      </p:sp>
      <p:cxnSp>
        <p:nvCxnSpPr>
          <p:cNvPr id="160" name="直线箭头连接符 159"/>
          <p:cNvCxnSpPr>
            <a:stCxn id="164" idx="0"/>
          </p:cNvCxnSpPr>
          <p:nvPr/>
        </p:nvCxnSpPr>
        <p:spPr>
          <a:xfrm>
            <a:off x="10239222" y="1556795"/>
            <a:ext cx="24689" cy="3059093"/>
          </a:xfrm>
          <a:prstGeom prst="straightConnector1">
            <a:avLst/>
          </a:prstGeom>
          <a:ln w="12700" cmpd="sng">
            <a:solidFill>
              <a:srgbClr val="A6A6A6"/>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64" name="椭圆 163"/>
          <p:cNvSpPr/>
          <p:nvPr/>
        </p:nvSpPr>
        <p:spPr>
          <a:xfrm>
            <a:off x="10167213" y="1556794"/>
            <a:ext cx="144016" cy="14401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lIns="91435" tIns="45717" rIns="91435" bIns="45717" spcCol="0" rtlCol="0" anchor="ctr"/>
          <a:lstStyle/>
          <a:p>
            <a:pPr algn="ctr"/>
            <a:endParaRPr kumimoji="1" lang="zh-CN" altLang="en-US" sz="1500"/>
          </a:p>
        </p:txBody>
      </p:sp>
      <p:cxnSp>
        <p:nvCxnSpPr>
          <p:cNvPr id="192" name="直线箭头连接符 191"/>
          <p:cNvCxnSpPr/>
          <p:nvPr/>
        </p:nvCxnSpPr>
        <p:spPr>
          <a:xfrm>
            <a:off x="8006973" y="2060849"/>
            <a:ext cx="28918" cy="2137747"/>
          </a:xfrm>
          <a:prstGeom prst="straightConnector1">
            <a:avLst/>
          </a:prstGeom>
          <a:ln w="12700" cmpd="sng">
            <a:solidFill>
              <a:srgbClr val="A6A6A6"/>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94" name="椭圆 193"/>
          <p:cNvSpPr/>
          <p:nvPr/>
        </p:nvSpPr>
        <p:spPr>
          <a:xfrm>
            <a:off x="7934965" y="1988842"/>
            <a:ext cx="144016" cy="14401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lIns="91435" tIns="45717" rIns="91435" bIns="45717" spcCol="0" rtlCol="0" anchor="ctr"/>
          <a:lstStyle/>
          <a:p>
            <a:pPr algn="ctr"/>
            <a:endParaRPr kumimoji="1" lang="zh-CN" altLang="en-US" sz="1500"/>
          </a:p>
        </p:txBody>
      </p:sp>
      <p:sp>
        <p:nvSpPr>
          <p:cNvPr id="197" name="Rounded Rectangular Callout 6"/>
          <p:cNvSpPr/>
          <p:nvPr/>
        </p:nvSpPr>
        <p:spPr>
          <a:xfrm>
            <a:off x="7284558" y="4187562"/>
            <a:ext cx="1806988" cy="1667064"/>
          </a:xfrm>
          <a:prstGeom prst="wedgeRoundRectCallout">
            <a:avLst>
              <a:gd name="adj1" fmla="val -27092"/>
              <a:gd name="adj2" fmla="val -45594"/>
              <a:gd name="adj3" fmla="val 16667"/>
            </a:avLst>
          </a:prstGeom>
          <a:solidFill>
            <a:srgbClr val="D9D9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500" dirty="0">
                <a:solidFill>
                  <a:srgbClr val="002060"/>
                </a:solidFill>
              </a:rPr>
              <a:t> </a:t>
            </a:r>
            <a:r>
              <a:rPr lang="en-US" altLang="zh-CN" sz="1500" dirty="0">
                <a:solidFill>
                  <a:srgbClr val="002060"/>
                </a:solidFill>
              </a:rPr>
              <a:t>Output</a:t>
            </a:r>
            <a:r>
              <a:rPr lang="zh-CN" altLang="en-US" sz="1500" dirty="0">
                <a:solidFill>
                  <a:srgbClr val="002060"/>
                </a:solidFill>
              </a:rPr>
              <a:t> </a:t>
            </a:r>
            <a:r>
              <a:rPr lang="zh-CN" altLang="zh-CN" sz="1500" dirty="0">
                <a:solidFill>
                  <a:srgbClr val="002060"/>
                </a:solidFill>
              </a:rPr>
              <a:t>：</a:t>
            </a:r>
            <a:endParaRPr lang="en-US" altLang="zh-CN" sz="1500" dirty="0">
              <a:solidFill>
                <a:srgbClr val="002060"/>
              </a:solidFill>
            </a:endParaRPr>
          </a:p>
          <a:p>
            <a:endParaRPr lang="en-US" altLang="zh-CN" sz="1500" dirty="0">
              <a:solidFill>
                <a:srgbClr val="002060"/>
              </a:solidFill>
            </a:endParaRPr>
          </a:p>
          <a:p>
            <a:pPr marL="285732" indent="-285732">
              <a:buFont typeface="Wingdings" charset="2"/>
              <a:buChar char="ü"/>
            </a:pPr>
            <a:r>
              <a:rPr lang="en-US" altLang="zh-CN" sz="1500" dirty="0">
                <a:solidFill>
                  <a:srgbClr val="002060"/>
                </a:solidFill>
              </a:rPr>
              <a:t>Risk</a:t>
            </a:r>
            <a:r>
              <a:rPr lang="zh-CN" altLang="en-US" sz="1500" dirty="0">
                <a:solidFill>
                  <a:srgbClr val="002060"/>
                </a:solidFill>
              </a:rPr>
              <a:t> </a:t>
            </a:r>
            <a:r>
              <a:rPr lang="en-US" altLang="zh-CN" sz="1500" dirty="0">
                <a:solidFill>
                  <a:srgbClr val="002060"/>
                </a:solidFill>
              </a:rPr>
              <a:t>decision</a:t>
            </a:r>
          </a:p>
          <a:p>
            <a:pPr marL="285732" indent="-285732">
              <a:buFont typeface="Wingdings" charset="2"/>
              <a:buChar char="ü"/>
            </a:pPr>
            <a:r>
              <a:rPr lang="en-US" altLang="zh-CN" sz="1500" dirty="0">
                <a:solidFill>
                  <a:srgbClr val="002060"/>
                </a:solidFill>
              </a:rPr>
              <a:t>Risk</a:t>
            </a:r>
            <a:r>
              <a:rPr lang="zh-CN" altLang="en-US" sz="1500" dirty="0">
                <a:solidFill>
                  <a:srgbClr val="002060"/>
                </a:solidFill>
              </a:rPr>
              <a:t> </a:t>
            </a:r>
            <a:r>
              <a:rPr lang="en-US" altLang="zh-CN" sz="1500" dirty="0">
                <a:solidFill>
                  <a:srgbClr val="002060"/>
                </a:solidFill>
              </a:rPr>
              <a:t>score</a:t>
            </a:r>
          </a:p>
          <a:p>
            <a:pPr marL="285732" indent="-285732">
              <a:buFont typeface="Wingdings" charset="2"/>
              <a:buChar char="ü"/>
            </a:pPr>
            <a:r>
              <a:rPr lang="en-US" altLang="zh-CN" sz="1500" dirty="0">
                <a:solidFill>
                  <a:srgbClr val="002060"/>
                </a:solidFill>
              </a:rPr>
              <a:t>Info</a:t>
            </a:r>
            <a:r>
              <a:rPr lang="zh-CN" altLang="en-US" sz="1500" dirty="0">
                <a:solidFill>
                  <a:srgbClr val="002060"/>
                </a:solidFill>
              </a:rPr>
              <a:t> </a:t>
            </a:r>
            <a:r>
              <a:rPr lang="en-US" altLang="zh-CN" sz="1500" dirty="0">
                <a:solidFill>
                  <a:srgbClr val="002060"/>
                </a:solidFill>
              </a:rPr>
              <a:t>code</a:t>
            </a:r>
          </a:p>
          <a:p>
            <a:endParaRPr lang="en-US" altLang="zh-CN" sz="1500" dirty="0">
              <a:solidFill>
                <a:srgbClr val="002060"/>
              </a:solidFill>
            </a:endParaRPr>
          </a:p>
        </p:txBody>
      </p:sp>
      <p:sp>
        <p:nvSpPr>
          <p:cNvPr id="200" name="Rounded Rectangular Callout 6"/>
          <p:cNvSpPr/>
          <p:nvPr/>
        </p:nvSpPr>
        <p:spPr>
          <a:xfrm>
            <a:off x="1351565" y="4487360"/>
            <a:ext cx="2376264" cy="1754929"/>
          </a:xfrm>
          <a:prstGeom prst="wedgeRoundRectCallout">
            <a:avLst>
              <a:gd name="adj1" fmla="val -27092"/>
              <a:gd name="adj2" fmla="val -45594"/>
              <a:gd name="adj3" fmla="val 16667"/>
            </a:avLst>
          </a:prstGeom>
          <a:solidFill>
            <a:srgbClr val="D9D9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500" dirty="0">
                <a:solidFill>
                  <a:srgbClr val="002060"/>
                </a:solidFill>
              </a:rPr>
              <a:t> </a:t>
            </a:r>
            <a:r>
              <a:rPr lang="en-US" altLang="zh-CN" sz="1500" dirty="0">
                <a:solidFill>
                  <a:srgbClr val="002060"/>
                </a:solidFill>
              </a:rPr>
              <a:t>Standard</a:t>
            </a:r>
            <a:r>
              <a:rPr lang="zh-CN" altLang="en-US" sz="1500" dirty="0">
                <a:solidFill>
                  <a:srgbClr val="002060"/>
                </a:solidFill>
              </a:rPr>
              <a:t> </a:t>
            </a:r>
            <a:r>
              <a:rPr lang="en-US" altLang="zh-CN" sz="1500" dirty="0">
                <a:solidFill>
                  <a:srgbClr val="002060"/>
                </a:solidFill>
              </a:rPr>
              <a:t>event</a:t>
            </a:r>
            <a:r>
              <a:rPr lang="zh-CN" altLang="en-US" sz="1500" dirty="0">
                <a:solidFill>
                  <a:srgbClr val="002060"/>
                </a:solidFill>
              </a:rPr>
              <a:t> </a:t>
            </a:r>
            <a:r>
              <a:rPr lang="en-US" altLang="zh-CN" sz="1500" dirty="0">
                <a:solidFill>
                  <a:srgbClr val="002060"/>
                </a:solidFill>
              </a:rPr>
              <a:t>attributes</a:t>
            </a:r>
            <a:r>
              <a:rPr lang="zh-CN" altLang="en-US" sz="1500" dirty="0">
                <a:solidFill>
                  <a:srgbClr val="002060"/>
                </a:solidFill>
              </a:rPr>
              <a:t> </a:t>
            </a:r>
            <a:r>
              <a:rPr lang="zh-CN" altLang="zh-CN" sz="1500" dirty="0">
                <a:solidFill>
                  <a:srgbClr val="002060"/>
                </a:solidFill>
              </a:rPr>
              <a:t>：</a:t>
            </a:r>
            <a:endParaRPr lang="en-US" altLang="zh-CN" sz="1500" dirty="0">
              <a:solidFill>
                <a:srgbClr val="002060"/>
              </a:solidFill>
            </a:endParaRPr>
          </a:p>
          <a:p>
            <a:endParaRPr lang="en-US" altLang="zh-CN" sz="1500" dirty="0">
              <a:solidFill>
                <a:srgbClr val="002060"/>
              </a:solidFill>
            </a:endParaRPr>
          </a:p>
          <a:p>
            <a:pPr marL="285732" indent="-285732">
              <a:buFont typeface="Wingdings" charset="2"/>
              <a:buChar char="ü"/>
            </a:pPr>
            <a:r>
              <a:rPr lang="en-US" altLang="zh-CN" sz="1500" dirty="0">
                <a:solidFill>
                  <a:srgbClr val="002060"/>
                </a:solidFill>
              </a:rPr>
              <a:t>Device</a:t>
            </a:r>
            <a:r>
              <a:rPr lang="zh-CN" altLang="en-US" sz="1500" dirty="0">
                <a:solidFill>
                  <a:srgbClr val="002060"/>
                </a:solidFill>
              </a:rPr>
              <a:t> </a:t>
            </a:r>
            <a:r>
              <a:rPr lang="en-US" altLang="zh-CN" sz="1500" dirty="0">
                <a:solidFill>
                  <a:srgbClr val="002060"/>
                </a:solidFill>
              </a:rPr>
              <a:t>info</a:t>
            </a:r>
          </a:p>
          <a:p>
            <a:pPr marL="285732" indent="-285732">
              <a:buFont typeface="Wingdings" charset="2"/>
              <a:buChar char="ü"/>
            </a:pPr>
            <a:r>
              <a:rPr lang="en-US" altLang="zh-CN" sz="1500" dirty="0">
                <a:solidFill>
                  <a:srgbClr val="002060"/>
                </a:solidFill>
              </a:rPr>
              <a:t>Card</a:t>
            </a:r>
            <a:r>
              <a:rPr lang="zh-CN" altLang="en-US" sz="1500" dirty="0">
                <a:solidFill>
                  <a:srgbClr val="002060"/>
                </a:solidFill>
              </a:rPr>
              <a:t> </a:t>
            </a:r>
            <a:r>
              <a:rPr lang="en-US" altLang="zh-CN" sz="1500" dirty="0">
                <a:solidFill>
                  <a:srgbClr val="002060"/>
                </a:solidFill>
              </a:rPr>
              <a:t>info</a:t>
            </a:r>
          </a:p>
          <a:p>
            <a:pPr marL="285732" indent="-285732">
              <a:buFont typeface="Wingdings" charset="2"/>
              <a:buChar char="ü"/>
            </a:pPr>
            <a:r>
              <a:rPr lang="en-US" altLang="zh-CN" sz="1500" dirty="0">
                <a:solidFill>
                  <a:srgbClr val="002060"/>
                </a:solidFill>
              </a:rPr>
              <a:t>User</a:t>
            </a:r>
            <a:r>
              <a:rPr lang="zh-CN" altLang="en-US" sz="1500" dirty="0">
                <a:solidFill>
                  <a:srgbClr val="002060"/>
                </a:solidFill>
              </a:rPr>
              <a:t> </a:t>
            </a:r>
            <a:r>
              <a:rPr lang="en-US" altLang="zh-CN" sz="1500" dirty="0">
                <a:solidFill>
                  <a:srgbClr val="002060"/>
                </a:solidFill>
              </a:rPr>
              <a:t>info</a:t>
            </a:r>
          </a:p>
          <a:p>
            <a:r>
              <a:rPr lang="zh-CN" altLang="zh-CN" sz="1500" dirty="0">
                <a:solidFill>
                  <a:srgbClr val="002060"/>
                </a:solidFill>
              </a:rPr>
              <a:t> </a:t>
            </a:r>
            <a:r>
              <a:rPr lang="zh-CN" altLang="en-US" sz="1500" dirty="0">
                <a:solidFill>
                  <a:srgbClr val="002060"/>
                </a:solidFill>
              </a:rPr>
              <a:t>   </a:t>
            </a:r>
            <a:r>
              <a:rPr lang="mr-IN" altLang="zh-CN" sz="1500" dirty="0">
                <a:solidFill>
                  <a:srgbClr val="002060"/>
                </a:solidFill>
              </a:rPr>
              <a:t>……</a:t>
            </a:r>
            <a:r>
              <a:rPr lang="zh-CN" altLang="en-US" sz="1500" dirty="0">
                <a:solidFill>
                  <a:srgbClr val="002060"/>
                </a:solidFill>
              </a:rPr>
              <a:t> </a:t>
            </a:r>
            <a:endParaRPr lang="en-US" altLang="zh-CN" sz="1500" dirty="0">
              <a:solidFill>
                <a:srgbClr val="002060"/>
              </a:solidFill>
            </a:endParaRPr>
          </a:p>
        </p:txBody>
      </p:sp>
      <p:sp>
        <p:nvSpPr>
          <p:cNvPr id="201" name="Rounded Rectangular Callout 6"/>
          <p:cNvSpPr/>
          <p:nvPr/>
        </p:nvSpPr>
        <p:spPr>
          <a:xfrm>
            <a:off x="4530039" y="3793685"/>
            <a:ext cx="2448272" cy="1335513"/>
          </a:xfrm>
          <a:prstGeom prst="wedgeRoundRectCallout">
            <a:avLst>
              <a:gd name="adj1" fmla="val -27092"/>
              <a:gd name="adj2" fmla="val -45594"/>
              <a:gd name="adj3" fmla="val 16667"/>
            </a:avLst>
          </a:prstGeom>
          <a:solidFill>
            <a:srgbClr val="D9D9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500" dirty="0">
                <a:solidFill>
                  <a:srgbClr val="002060"/>
                </a:solidFill>
              </a:rPr>
              <a:t> </a:t>
            </a:r>
            <a:r>
              <a:rPr lang="en-US" altLang="zh-CN" sz="1500" dirty="0">
                <a:solidFill>
                  <a:srgbClr val="002060"/>
                </a:solidFill>
              </a:rPr>
              <a:t>Risk</a:t>
            </a:r>
            <a:r>
              <a:rPr lang="zh-CN" altLang="en-US" sz="1500" dirty="0">
                <a:solidFill>
                  <a:srgbClr val="002060"/>
                </a:solidFill>
              </a:rPr>
              <a:t> </a:t>
            </a:r>
            <a:r>
              <a:rPr lang="en-US" altLang="zh-CN" sz="1500" dirty="0">
                <a:solidFill>
                  <a:srgbClr val="002060"/>
                </a:solidFill>
              </a:rPr>
              <a:t>domain</a:t>
            </a:r>
            <a:r>
              <a:rPr lang="zh-CN" altLang="en-US" sz="1500" dirty="0">
                <a:solidFill>
                  <a:srgbClr val="002060"/>
                </a:solidFill>
              </a:rPr>
              <a:t> </a:t>
            </a:r>
            <a:r>
              <a:rPr lang="zh-CN" altLang="zh-CN" sz="1500" dirty="0">
                <a:solidFill>
                  <a:srgbClr val="002060"/>
                </a:solidFill>
              </a:rPr>
              <a:t>：</a:t>
            </a:r>
            <a:endParaRPr lang="en-US" altLang="zh-CN" sz="1500" dirty="0">
              <a:solidFill>
                <a:srgbClr val="002060"/>
              </a:solidFill>
            </a:endParaRPr>
          </a:p>
          <a:p>
            <a:endParaRPr lang="en-US" altLang="zh-CN" sz="1500" dirty="0">
              <a:solidFill>
                <a:srgbClr val="002060"/>
              </a:solidFill>
            </a:endParaRPr>
          </a:p>
          <a:p>
            <a:pPr marL="342877" indent="-342877">
              <a:buFont typeface="Wingdings" charset="2"/>
              <a:buAutoNum type="circleNumWdBlackPlain"/>
            </a:pPr>
            <a:r>
              <a:rPr lang="en-US" altLang="zh-CN" sz="1500" dirty="0">
                <a:solidFill>
                  <a:srgbClr val="002060"/>
                </a:solidFill>
              </a:rPr>
              <a:t>Anti-Fraud</a:t>
            </a:r>
          </a:p>
          <a:p>
            <a:pPr marL="342877" indent="-342877">
              <a:buFont typeface="Wingdings" charset="2"/>
              <a:buAutoNum type="circleNumWdBlackPlain"/>
            </a:pPr>
            <a:r>
              <a:rPr lang="en-US" altLang="zh-CN" sz="1500" dirty="0">
                <a:solidFill>
                  <a:srgbClr val="002060"/>
                </a:solidFill>
              </a:rPr>
              <a:t>Anti-Promotion</a:t>
            </a:r>
            <a:r>
              <a:rPr lang="zh-CN" altLang="en-US" sz="1500" dirty="0">
                <a:solidFill>
                  <a:srgbClr val="002060"/>
                </a:solidFill>
              </a:rPr>
              <a:t> </a:t>
            </a:r>
            <a:r>
              <a:rPr lang="en-US" altLang="zh-CN" sz="1500" dirty="0">
                <a:solidFill>
                  <a:srgbClr val="002060"/>
                </a:solidFill>
              </a:rPr>
              <a:t>Abuse</a:t>
            </a:r>
          </a:p>
        </p:txBody>
      </p:sp>
      <p:sp>
        <p:nvSpPr>
          <p:cNvPr id="202" name="椭圆 201"/>
          <p:cNvSpPr/>
          <p:nvPr/>
        </p:nvSpPr>
        <p:spPr>
          <a:xfrm>
            <a:off x="5034095" y="1844824"/>
            <a:ext cx="144016" cy="14401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lIns="91435" tIns="45717" rIns="91435" bIns="45717" spcCol="0" rtlCol="0" anchor="ctr"/>
          <a:lstStyle/>
          <a:p>
            <a:pPr algn="ctr"/>
            <a:endParaRPr kumimoji="1" lang="zh-CN" altLang="en-US" sz="1500"/>
          </a:p>
        </p:txBody>
      </p:sp>
      <p:sp>
        <p:nvSpPr>
          <p:cNvPr id="203" name="椭圆 202"/>
          <p:cNvSpPr/>
          <p:nvPr/>
        </p:nvSpPr>
        <p:spPr>
          <a:xfrm>
            <a:off x="3276451" y="3239594"/>
            <a:ext cx="144016" cy="14401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35" tIns="45717" rIns="91435" bIns="45717"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500"/>
          </a:p>
        </p:txBody>
      </p:sp>
      <p:cxnSp>
        <p:nvCxnSpPr>
          <p:cNvPr id="204" name="直线箭头连接符 203"/>
          <p:cNvCxnSpPr>
            <a:stCxn id="202" idx="4"/>
          </p:cNvCxnSpPr>
          <p:nvPr/>
        </p:nvCxnSpPr>
        <p:spPr>
          <a:xfrm>
            <a:off x="5106103" y="1988841"/>
            <a:ext cx="20062" cy="1863687"/>
          </a:xfrm>
          <a:prstGeom prst="straightConnector1">
            <a:avLst/>
          </a:prstGeom>
          <a:ln w="12700" cmpd="sng">
            <a:solidFill>
              <a:srgbClr val="A6A6A6"/>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08" name="直线箭头连接符 207"/>
          <p:cNvCxnSpPr>
            <a:stCxn id="203" idx="4"/>
          </p:cNvCxnSpPr>
          <p:nvPr/>
        </p:nvCxnSpPr>
        <p:spPr>
          <a:xfrm>
            <a:off x="3348460" y="3383610"/>
            <a:ext cx="13461" cy="1132526"/>
          </a:xfrm>
          <a:prstGeom prst="straightConnector1">
            <a:avLst/>
          </a:prstGeom>
          <a:ln w="12700" cmpd="sng">
            <a:solidFill>
              <a:srgbClr val="A6A6A6"/>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211" name="矩形 210"/>
          <p:cNvSpPr/>
          <p:nvPr/>
        </p:nvSpPr>
        <p:spPr>
          <a:xfrm>
            <a:off x="2687441" y="2276872"/>
            <a:ext cx="1309091" cy="739766"/>
          </a:xfrm>
          <a:prstGeom prst="rect">
            <a:avLst/>
          </a:prstGeom>
          <a:solidFill>
            <a:srgbClr val="FFFFFF"/>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rgbClr val="009EE7"/>
                </a:solidFill>
                <a:latin typeface="Calibri" panose="020F0502020204030204" pitchFamily="34" charset="0"/>
              </a:rPr>
              <a:t>Event</a:t>
            </a:r>
            <a:r>
              <a:rPr lang="zh-CN" altLang="en-US" sz="1500" b="1" dirty="0">
                <a:solidFill>
                  <a:srgbClr val="009EE7"/>
                </a:solidFill>
                <a:latin typeface="Calibri" panose="020F0502020204030204" pitchFamily="34" charset="0"/>
              </a:rPr>
              <a:t> </a:t>
            </a:r>
            <a:r>
              <a:rPr lang="en-US" altLang="zh-CN" sz="1500" b="1" dirty="0">
                <a:solidFill>
                  <a:srgbClr val="009EE7"/>
                </a:solidFill>
                <a:latin typeface="Calibri" panose="020F0502020204030204" pitchFamily="34" charset="0"/>
              </a:rPr>
              <a:t>Storage</a:t>
            </a:r>
            <a:endParaRPr lang="zh-CN" altLang="en-US" sz="1500" b="1" dirty="0">
              <a:solidFill>
                <a:srgbClr val="009EE7"/>
              </a:solidFill>
              <a:latin typeface="Calibri" panose="020F0502020204030204" pitchFamily="34" charset="0"/>
            </a:endParaRPr>
          </a:p>
        </p:txBody>
      </p:sp>
      <p:cxnSp>
        <p:nvCxnSpPr>
          <p:cNvPr id="212" name="直线箭头连接符 211"/>
          <p:cNvCxnSpPr>
            <a:endCxn id="105" idx="1"/>
          </p:cNvCxnSpPr>
          <p:nvPr/>
        </p:nvCxnSpPr>
        <p:spPr>
          <a:xfrm>
            <a:off x="7862958" y="2492896"/>
            <a:ext cx="491109" cy="0"/>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7" name="矩形 36"/>
          <p:cNvSpPr/>
          <p:nvPr/>
        </p:nvSpPr>
        <p:spPr>
          <a:xfrm>
            <a:off x="10403595" y="2780971"/>
            <a:ext cx="1309091" cy="576064"/>
          </a:xfrm>
          <a:prstGeom prst="rect">
            <a:avLst/>
          </a:prstGeom>
          <a:solidFill>
            <a:srgbClr val="319EE6"/>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lIns="91435" tIns="45717" rIns="91435" bIns="4571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latin typeface="Calibri" panose="020F0502020204030204" pitchFamily="34" charset="0"/>
              </a:rPr>
              <a:t>Velocity</a:t>
            </a:r>
            <a:r>
              <a:rPr lang="zh-CN" altLang="en-US" sz="1500" b="1" dirty="0">
                <a:latin typeface="Calibri" panose="020F0502020204030204" pitchFamily="34" charset="0"/>
              </a:rPr>
              <a:t> </a:t>
            </a:r>
            <a:r>
              <a:rPr lang="en-US" altLang="zh-CN" sz="1500" b="1" dirty="0">
                <a:latin typeface="Calibri" panose="020F0502020204030204" pitchFamily="34" charset="0"/>
              </a:rPr>
              <a:t>Accumulation</a:t>
            </a:r>
            <a:endParaRPr lang="zh-CN" altLang="en-US" sz="1500" b="1" dirty="0">
              <a:latin typeface="Calibri" panose="020F0502020204030204" pitchFamily="34" charset="0"/>
            </a:endParaRPr>
          </a:p>
        </p:txBody>
      </p:sp>
      <p:cxnSp>
        <p:nvCxnSpPr>
          <p:cNvPr id="40" name="直线箭头连接符 39"/>
          <p:cNvCxnSpPr>
            <a:stCxn id="138" idx="2"/>
            <a:endCxn id="37" idx="0"/>
          </p:cNvCxnSpPr>
          <p:nvPr/>
        </p:nvCxnSpPr>
        <p:spPr>
          <a:xfrm>
            <a:off x="11046842" y="1916833"/>
            <a:ext cx="11298" cy="864139"/>
          </a:xfrm>
          <a:prstGeom prst="straightConnector1">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肘形连接符 61"/>
          <p:cNvCxnSpPr>
            <a:stCxn id="87" idx="3"/>
            <a:endCxn id="98" idx="1"/>
          </p:cNvCxnSpPr>
          <p:nvPr/>
        </p:nvCxnSpPr>
        <p:spPr>
          <a:xfrm flipV="1">
            <a:off x="2137272" y="1628800"/>
            <a:ext cx="550169" cy="936104"/>
          </a:xfrm>
          <a:prstGeom prst="bentConnector3">
            <a:avLst>
              <a:gd name="adj1" fmla="val 30765"/>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肘形连接符 66"/>
          <p:cNvCxnSpPr>
            <a:stCxn id="213" idx="3"/>
            <a:endCxn id="99" idx="1"/>
          </p:cNvCxnSpPr>
          <p:nvPr/>
        </p:nvCxnSpPr>
        <p:spPr>
          <a:xfrm flipV="1">
            <a:off x="4140548" y="1628801"/>
            <a:ext cx="664577" cy="699853"/>
          </a:xfrm>
          <a:prstGeom prst="bentConnector3">
            <a:avLst>
              <a:gd name="adj1" fmla="val 50000"/>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肘形连接符 69"/>
          <p:cNvCxnSpPr>
            <a:stCxn id="213" idx="3"/>
            <a:endCxn id="37" idx="1"/>
          </p:cNvCxnSpPr>
          <p:nvPr/>
        </p:nvCxnSpPr>
        <p:spPr>
          <a:xfrm>
            <a:off x="4140548" y="2328653"/>
            <a:ext cx="6263047" cy="740350"/>
          </a:xfrm>
          <a:prstGeom prst="bentConnector3">
            <a:avLst>
              <a:gd name="adj1" fmla="val 5223"/>
            </a:avLst>
          </a:prstGeom>
          <a:ln w="12700" cmpd="sng">
            <a:solidFill>
              <a:srgbClr val="00206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4" name="矩形 73"/>
          <p:cNvSpPr/>
          <p:nvPr/>
        </p:nvSpPr>
        <p:spPr>
          <a:xfrm>
            <a:off x="4169984" y="1339352"/>
            <a:ext cx="798090" cy="28469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FF0000"/>
                </a:solidFill>
                <a:latin typeface="Calibri" panose="020F0502020204030204" pitchFamily="34" charset="0"/>
                <a:ea typeface="微软雅黑" panose="020B0503020204020204" pitchFamily="34" charset="-122"/>
              </a:rPr>
              <a:t>analyzed</a:t>
            </a:r>
          </a:p>
        </p:txBody>
      </p:sp>
      <p:sp>
        <p:nvSpPr>
          <p:cNvPr id="77" name="矩形 76"/>
          <p:cNvSpPr/>
          <p:nvPr/>
        </p:nvSpPr>
        <p:spPr>
          <a:xfrm>
            <a:off x="4127238" y="3008892"/>
            <a:ext cx="1192456" cy="28469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FF0000"/>
                </a:solidFill>
                <a:latin typeface="Calibri" panose="020F0502020204030204" pitchFamily="34" charset="0"/>
                <a:ea typeface="微软雅黑" panose="020B0503020204020204" pitchFamily="34" charset="-122"/>
              </a:rPr>
              <a:t>non</a:t>
            </a:r>
            <a:r>
              <a:rPr lang="zh-CN" altLang="en-US" sz="1000" dirty="0">
                <a:solidFill>
                  <a:srgbClr val="FF0000"/>
                </a:solidFill>
                <a:latin typeface="Calibri" panose="020F0502020204030204" pitchFamily="34" charset="0"/>
                <a:ea typeface="微软雅黑" panose="020B0503020204020204" pitchFamily="34" charset="-122"/>
              </a:rPr>
              <a:t>-</a:t>
            </a:r>
            <a:r>
              <a:rPr lang="en-US" altLang="zh-CN" sz="1000" dirty="0">
                <a:solidFill>
                  <a:srgbClr val="FF0000"/>
                </a:solidFill>
                <a:latin typeface="Calibri" panose="020F0502020204030204" pitchFamily="34" charset="0"/>
                <a:ea typeface="微软雅黑" panose="020B0503020204020204" pitchFamily="34" charset="-122"/>
              </a:rPr>
              <a:t>analyzed</a:t>
            </a:r>
          </a:p>
        </p:txBody>
      </p:sp>
      <p:sp>
        <p:nvSpPr>
          <p:cNvPr id="215" name="文本框 73"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D1F140B2-54FA-C143-A931-EE8796D01DAB}"/>
              </a:ext>
            </a:extLst>
          </p:cNvPr>
          <p:cNvSpPr>
            <a:spLocks noGrp="1"/>
          </p:cNvSpPr>
          <p:nvPr>
            <p:ph type="title"/>
          </p:nvPr>
        </p:nvSpPr>
        <p:spPr/>
        <p:txBody>
          <a:bodyPr/>
          <a:lstStyle/>
          <a:p>
            <a:r>
              <a:rPr lang="en-US" dirty="0"/>
              <a:t>Local Risk Engine Operating Mechanism</a:t>
            </a:r>
          </a:p>
        </p:txBody>
      </p:sp>
    </p:spTree>
    <p:extLst>
      <p:ext uri="{BB962C8B-B14F-4D97-AF65-F5344CB8AC3E}">
        <p14:creationId xmlns:p14="http://schemas.microsoft.com/office/powerpoint/2010/main" val="38791490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3"/>
          <p:cNvSpPr/>
          <p:nvPr/>
        </p:nvSpPr>
        <p:spPr>
          <a:xfrm>
            <a:off x="1801279" y="1657157"/>
            <a:ext cx="10224000" cy="4716000"/>
          </a:xfrm>
          <a:prstGeom prst="rect">
            <a:avLst/>
          </a:prstGeom>
          <a:solidFill>
            <a:schemeClr val="bg1">
              <a:lumMod val="95000"/>
            </a:schemeClr>
          </a:solidFill>
          <a:ln w="9525">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矩形 37"/>
          <p:cNvSpPr/>
          <p:nvPr/>
        </p:nvSpPr>
        <p:spPr>
          <a:xfrm>
            <a:off x="5431738" y="1787249"/>
            <a:ext cx="2319134" cy="344159"/>
          </a:xfrm>
          <a:prstGeom prst="rect">
            <a:avLst/>
          </a:prstGeom>
          <a:solidFill>
            <a:schemeClr val="tx1">
              <a:lumMod val="65000"/>
              <a:lumOff val="35000"/>
            </a:schemeClr>
          </a:solidFill>
          <a:ln w="6350">
            <a:solidFill>
              <a:schemeClr val="bg1">
                <a:lumMod val="9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Anti-fraud</a:t>
            </a:r>
          </a:p>
        </p:txBody>
      </p:sp>
      <p:sp>
        <p:nvSpPr>
          <p:cNvPr id="39" name="矩形 38"/>
          <p:cNvSpPr/>
          <p:nvPr/>
        </p:nvSpPr>
        <p:spPr>
          <a:xfrm>
            <a:off x="1896788" y="2509704"/>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latin typeface="Calibri" panose="020F0502020204030204" pitchFamily="34" charset="0"/>
              </a:rPr>
              <a:t>Black List</a:t>
            </a:r>
            <a:endParaRPr lang="zh-CN" altLang="en-US" sz="1000" dirty="0">
              <a:latin typeface="Calibri" panose="020F0502020204030204" pitchFamily="34" charset="0"/>
            </a:endParaRPr>
          </a:p>
        </p:txBody>
      </p:sp>
      <p:sp>
        <p:nvSpPr>
          <p:cNvPr id="40" name="矩形 39"/>
          <p:cNvSpPr/>
          <p:nvPr/>
        </p:nvSpPr>
        <p:spPr>
          <a:xfrm>
            <a:off x="10624108" y="2509704"/>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latin typeface="Calibri" panose="020F0502020204030204" pitchFamily="34" charset="0"/>
              </a:rPr>
              <a:t>White List</a:t>
            </a:r>
            <a:endParaRPr lang="zh-CN" altLang="en-US" sz="1000" dirty="0">
              <a:latin typeface="Calibri" panose="020F0502020204030204" pitchFamily="34" charset="0"/>
            </a:endParaRPr>
          </a:p>
        </p:txBody>
      </p:sp>
      <p:sp>
        <p:nvSpPr>
          <p:cNvPr id="41" name="矩形 40"/>
          <p:cNvSpPr/>
          <p:nvPr/>
        </p:nvSpPr>
        <p:spPr>
          <a:xfrm>
            <a:off x="5936761" y="2509704"/>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latin typeface="Calibri" panose="020F0502020204030204" pitchFamily="34" charset="0"/>
              </a:rPr>
              <a:t>Model Detection</a:t>
            </a:r>
            <a:endParaRPr lang="zh-CN" altLang="en-US" sz="1000" dirty="0">
              <a:latin typeface="Calibri" panose="020F0502020204030204" pitchFamily="34" charset="0"/>
            </a:endParaRPr>
          </a:p>
        </p:txBody>
      </p:sp>
      <p:sp>
        <p:nvSpPr>
          <p:cNvPr id="42" name="矩形 41"/>
          <p:cNvSpPr/>
          <p:nvPr/>
        </p:nvSpPr>
        <p:spPr>
          <a:xfrm>
            <a:off x="4152616"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Email Strategies</a:t>
            </a:r>
            <a:endParaRPr lang="zh-CN" altLang="en-US" sz="1000" dirty="0">
              <a:solidFill>
                <a:schemeClr val="bg1"/>
              </a:solidFill>
              <a:latin typeface="Calibri" panose="020F0502020204030204" pitchFamily="34" charset="0"/>
            </a:endParaRPr>
          </a:p>
        </p:txBody>
      </p:sp>
      <p:sp>
        <p:nvSpPr>
          <p:cNvPr id="43" name="矩形 42"/>
          <p:cNvSpPr/>
          <p:nvPr/>
        </p:nvSpPr>
        <p:spPr>
          <a:xfrm>
            <a:off x="5545247"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Environment Strategies</a:t>
            </a:r>
            <a:endParaRPr lang="zh-CN" altLang="en-US" sz="1000" dirty="0">
              <a:solidFill>
                <a:schemeClr val="bg1"/>
              </a:solidFill>
              <a:latin typeface="Calibri" panose="020F0502020204030204" pitchFamily="34" charset="0"/>
            </a:endParaRPr>
          </a:p>
        </p:txBody>
      </p:sp>
      <p:sp>
        <p:nvSpPr>
          <p:cNvPr id="44" name="矩形 43"/>
          <p:cNvSpPr/>
          <p:nvPr/>
        </p:nvSpPr>
        <p:spPr>
          <a:xfrm>
            <a:off x="6937878"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err="1">
                <a:solidFill>
                  <a:schemeClr val="bg1"/>
                </a:solidFill>
                <a:latin typeface="Calibri" panose="020F0502020204030204" pitchFamily="34" charset="0"/>
              </a:rPr>
              <a:t>Txn</a:t>
            </a:r>
            <a:r>
              <a:rPr lang="en-US" altLang="zh-CN" sz="1000" dirty="0">
                <a:solidFill>
                  <a:schemeClr val="bg1"/>
                </a:solidFill>
                <a:latin typeface="Calibri" panose="020F0502020204030204" pitchFamily="34" charset="0"/>
              </a:rPr>
              <a:t> Information Strategies</a:t>
            </a:r>
            <a:endParaRPr lang="zh-CN" altLang="en-US" sz="1000" dirty="0">
              <a:solidFill>
                <a:schemeClr val="bg1"/>
              </a:solidFill>
              <a:latin typeface="Calibri" panose="020F0502020204030204" pitchFamily="34" charset="0"/>
            </a:endParaRPr>
          </a:p>
        </p:txBody>
      </p:sp>
      <p:sp>
        <p:nvSpPr>
          <p:cNvPr id="45" name="矩形 44"/>
          <p:cNvSpPr/>
          <p:nvPr/>
        </p:nvSpPr>
        <p:spPr>
          <a:xfrm>
            <a:off x="8330509"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err="1">
                <a:solidFill>
                  <a:schemeClr val="bg1"/>
                </a:solidFill>
                <a:latin typeface="Calibri" panose="020F0502020204030204" pitchFamily="34" charset="0"/>
              </a:rPr>
              <a:t>Txn</a:t>
            </a:r>
            <a:r>
              <a:rPr lang="en-US" altLang="zh-CN" sz="1000" dirty="0">
                <a:solidFill>
                  <a:schemeClr val="bg1"/>
                </a:solidFill>
                <a:latin typeface="Calibri" panose="020F0502020204030204" pitchFamily="34" charset="0"/>
              </a:rPr>
              <a:t> Behavior Strategies</a:t>
            </a:r>
            <a:endParaRPr lang="zh-CN" altLang="en-US" sz="1000" dirty="0">
              <a:solidFill>
                <a:schemeClr val="bg1"/>
              </a:solidFill>
              <a:latin typeface="Calibri" panose="020F0502020204030204" pitchFamily="34" charset="0"/>
            </a:endParaRPr>
          </a:p>
        </p:txBody>
      </p:sp>
      <p:sp>
        <p:nvSpPr>
          <p:cNvPr id="46" name="矩形 45"/>
          <p:cNvSpPr/>
          <p:nvPr/>
        </p:nvSpPr>
        <p:spPr>
          <a:xfrm>
            <a:off x="2759985"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Device Strategies</a:t>
            </a:r>
            <a:endParaRPr lang="zh-CN" altLang="en-US" sz="1000" dirty="0">
              <a:solidFill>
                <a:schemeClr val="bg1"/>
              </a:solidFill>
              <a:latin typeface="Calibri" panose="020F0502020204030204" pitchFamily="34" charset="0"/>
            </a:endParaRPr>
          </a:p>
        </p:txBody>
      </p:sp>
      <p:sp>
        <p:nvSpPr>
          <p:cNvPr id="47" name="矩形 46"/>
          <p:cNvSpPr/>
          <p:nvPr/>
        </p:nvSpPr>
        <p:spPr>
          <a:xfrm>
            <a:off x="9723142" y="4022876"/>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Persona ID Strategies</a:t>
            </a:r>
            <a:endParaRPr lang="zh-CN" altLang="en-US" sz="1000" dirty="0">
              <a:solidFill>
                <a:schemeClr val="bg1"/>
              </a:solidFill>
              <a:latin typeface="Calibri" panose="020F0502020204030204" pitchFamily="34" charset="0"/>
            </a:endParaRPr>
          </a:p>
        </p:txBody>
      </p:sp>
      <p:sp>
        <p:nvSpPr>
          <p:cNvPr id="48" name="矩形 47"/>
          <p:cNvSpPr/>
          <p:nvPr/>
        </p:nvSpPr>
        <p:spPr>
          <a:xfrm>
            <a:off x="5857706" y="5216372"/>
            <a:ext cx="1309091" cy="344159"/>
          </a:xfrm>
          <a:prstGeom prst="rect">
            <a:avLst/>
          </a:prstGeom>
          <a:solidFill>
            <a:schemeClr val="tx1">
              <a:lumMod val="65000"/>
              <a:lumOff val="35000"/>
            </a:schemeClr>
          </a:solidFill>
          <a:ln w="6350">
            <a:solidFill>
              <a:schemeClr val="tx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Merge</a:t>
            </a:r>
          </a:p>
        </p:txBody>
      </p:sp>
      <p:sp>
        <p:nvSpPr>
          <p:cNvPr id="50" name="矩形 49"/>
          <p:cNvSpPr/>
          <p:nvPr/>
        </p:nvSpPr>
        <p:spPr>
          <a:xfrm>
            <a:off x="6937878" y="3266290"/>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Abnormal </a:t>
            </a:r>
            <a:r>
              <a:rPr lang="en-US" altLang="zh-CN" sz="1000" dirty="0" err="1">
                <a:solidFill>
                  <a:schemeClr val="bg1"/>
                </a:solidFill>
                <a:latin typeface="Calibri" panose="020F0502020204030204" pitchFamily="34" charset="0"/>
              </a:rPr>
              <a:t>Txn</a:t>
            </a:r>
            <a:r>
              <a:rPr lang="en-US" altLang="zh-CN" sz="1000" dirty="0">
                <a:solidFill>
                  <a:schemeClr val="bg1"/>
                </a:solidFill>
                <a:latin typeface="Calibri" panose="020F0502020204030204" pitchFamily="34" charset="0"/>
              </a:rPr>
              <a:t> Module</a:t>
            </a:r>
            <a:endParaRPr lang="zh-CN" altLang="en-US" sz="1000" dirty="0">
              <a:solidFill>
                <a:schemeClr val="bg1"/>
              </a:solidFill>
              <a:latin typeface="Calibri" panose="020F0502020204030204" pitchFamily="34" charset="0"/>
            </a:endParaRPr>
          </a:p>
        </p:txBody>
      </p:sp>
      <p:sp>
        <p:nvSpPr>
          <p:cNvPr id="51" name="矩形 50"/>
          <p:cNvSpPr/>
          <p:nvPr/>
        </p:nvSpPr>
        <p:spPr>
          <a:xfrm>
            <a:off x="9723142" y="3266290"/>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Account Risk Module</a:t>
            </a:r>
            <a:endParaRPr lang="zh-CN" altLang="en-US" sz="1000" dirty="0">
              <a:solidFill>
                <a:schemeClr val="bg1"/>
              </a:solidFill>
              <a:latin typeface="Calibri" panose="020F0502020204030204" pitchFamily="34" charset="0"/>
            </a:endParaRPr>
          </a:p>
        </p:txBody>
      </p:sp>
      <p:cxnSp>
        <p:nvCxnSpPr>
          <p:cNvPr id="52" name="Elbow Connector 57"/>
          <p:cNvCxnSpPr>
            <a:stCxn id="38" idx="2"/>
            <a:endCxn id="39" idx="0"/>
          </p:cNvCxnSpPr>
          <p:nvPr/>
        </p:nvCxnSpPr>
        <p:spPr>
          <a:xfrm rot="5400000">
            <a:off x="4382171" y="300569"/>
            <a:ext cx="378296" cy="4039972"/>
          </a:xfrm>
          <a:prstGeom prst="bentConnector3">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3" name="Elbow Connector 58"/>
          <p:cNvCxnSpPr>
            <a:stCxn id="38" idx="2"/>
            <a:endCxn id="40" idx="0"/>
          </p:cNvCxnSpPr>
          <p:nvPr/>
        </p:nvCxnSpPr>
        <p:spPr>
          <a:xfrm rot="16200000" flipH="1">
            <a:off x="8745831" y="-23119"/>
            <a:ext cx="378296" cy="4687348"/>
          </a:xfrm>
          <a:prstGeom prst="bentConnector3">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5" name="Straight Arrow Connector 59"/>
          <p:cNvCxnSpPr>
            <a:stCxn id="38" idx="2"/>
            <a:endCxn id="41" idx="0"/>
          </p:cNvCxnSpPr>
          <p:nvPr/>
        </p:nvCxnSpPr>
        <p:spPr>
          <a:xfrm>
            <a:off x="6591306" y="2131407"/>
            <a:ext cx="1" cy="378296"/>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6" name="Elbow Connector 60"/>
          <p:cNvCxnSpPr>
            <a:stCxn id="41" idx="2"/>
          </p:cNvCxnSpPr>
          <p:nvPr/>
        </p:nvCxnSpPr>
        <p:spPr>
          <a:xfrm rot="5400000">
            <a:off x="5493022" y="2168004"/>
            <a:ext cx="412427" cy="1784145"/>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7" name="Elbow Connector 61"/>
          <p:cNvCxnSpPr>
            <a:stCxn id="41" idx="2"/>
            <a:endCxn id="50" idx="0"/>
          </p:cNvCxnSpPr>
          <p:nvPr/>
        </p:nvCxnSpPr>
        <p:spPr>
          <a:xfrm rot="16200000" flipH="1">
            <a:off x="6885652" y="2559517"/>
            <a:ext cx="412427" cy="1001117"/>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8" name="Elbow Connector 62"/>
          <p:cNvCxnSpPr>
            <a:stCxn id="41" idx="2"/>
            <a:endCxn id="51" idx="0"/>
          </p:cNvCxnSpPr>
          <p:nvPr/>
        </p:nvCxnSpPr>
        <p:spPr>
          <a:xfrm rot="16200000" flipH="1">
            <a:off x="8278284" y="1166885"/>
            <a:ext cx="412427" cy="3786381"/>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59" name="Straight Arrow Connector 63"/>
          <p:cNvCxnSpPr>
            <a:endCxn id="42" idx="0"/>
          </p:cNvCxnSpPr>
          <p:nvPr/>
        </p:nvCxnSpPr>
        <p:spPr>
          <a:xfrm>
            <a:off x="4807161" y="3610449"/>
            <a:ext cx="0" cy="412427"/>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0" name="Straight Arrow Connector 64"/>
          <p:cNvCxnSpPr>
            <a:stCxn id="50" idx="2"/>
            <a:endCxn id="44" idx="0"/>
          </p:cNvCxnSpPr>
          <p:nvPr/>
        </p:nvCxnSpPr>
        <p:spPr>
          <a:xfrm>
            <a:off x="7592423" y="3610449"/>
            <a:ext cx="0" cy="412427"/>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65"/>
          <p:cNvCxnSpPr>
            <a:stCxn id="51" idx="2"/>
            <a:endCxn id="47" idx="0"/>
          </p:cNvCxnSpPr>
          <p:nvPr/>
        </p:nvCxnSpPr>
        <p:spPr>
          <a:xfrm>
            <a:off x="10377687" y="3610449"/>
            <a:ext cx="0" cy="412427"/>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2" name="Elbow Connector 78"/>
          <p:cNvCxnSpPr>
            <a:stCxn id="46" idx="2"/>
            <a:endCxn id="48" idx="0"/>
          </p:cNvCxnSpPr>
          <p:nvPr/>
        </p:nvCxnSpPr>
        <p:spPr>
          <a:xfrm rot="16200000" flipH="1">
            <a:off x="4538723" y="3242842"/>
            <a:ext cx="849337" cy="3097721"/>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3" name="Elbow Connector 79"/>
          <p:cNvCxnSpPr>
            <a:stCxn id="42" idx="2"/>
            <a:endCxn id="48" idx="0"/>
          </p:cNvCxnSpPr>
          <p:nvPr/>
        </p:nvCxnSpPr>
        <p:spPr>
          <a:xfrm rot="16200000" flipH="1">
            <a:off x="5235039" y="3939157"/>
            <a:ext cx="849337" cy="1705090"/>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4" name="Elbow Connector 80"/>
          <p:cNvCxnSpPr>
            <a:stCxn id="43" idx="2"/>
            <a:endCxn id="48" idx="0"/>
          </p:cNvCxnSpPr>
          <p:nvPr/>
        </p:nvCxnSpPr>
        <p:spPr>
          <a:xfrm rot="16200000" flipH="1">
            <a:off x="5931354" y="4635473"/>
            <a:ext cx="849337" cy="312459"/>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Elbow Connector 81"/>
          <p:cNvCxnSpPr>
            <a:stCxn id="44" idx="2"/>
            <a:endCxn id="48" idx="0"/>
          </p:cNvCxnSpPr>
          <p:nvPr/>
        </p:nvCxnSpPr>
        <p:spPr>
          <a:xfrm rot="5400000">
            <a:off x="6627670" y="4251616"/>
            <a:ext cx="849337" cy="1080172"/>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6" name="Elbow Connector 82"/>
          <p:cNvCxnSpPr>
            <a:stCxn id="45" idx="2"/>
            <a:endCxn id="48" idx="0"/>
          </p:cNvCxnSpPr>
          <p:nvPr/>
        </p:nvCxnSpPr>
        <p:spPr>
          <a:xfrm rot="5400000">
            <a:off x="7323986" y="3555302"/>
            <a:ext cx="849337" cy="2472803"/>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7" name="Elbow Connector 83"/>
          <p:cNvCxnSpPr>
            <a:stCxn id="47" idx="2"/>
            <a:endCxn id="48" idx="0"/>
          </p:cNvCxnSpPr>
          <p:nvPr/>
        </p:nvCxnSpPr>
        <p:spPr>
          <a:xfrm rot="5400000">
            <a:off x="8020302" y="2858984"/>
            <a:ext cx="849337" cy="3865436"/>
          </a:xfrm>
          <a:prstGeom prst="bentConnector3">
            <a:avLst>
              <a:gd name="adj1" fmla="val 50000"/>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Elbow Connector 84"/>
          <p:cNvCxnSpPr>
            <a:stCxn id="82" idx="3"/>
            <a:endCxn id="43" idx="0"/>
          </p:cNvCxnSpPr>
          <p:nvPr/>
        </p:nvCxnSpPr>
        <p:spPr>
          <a:xfrm>
            <a:off x="5461706" y="3438369"/>
            <a:ext cx="738086" cy="584506"/>
          </a:xfrm>
          <a:prstGeom prst="bentConnector2">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69" name="流程图: 准备 129"/>
          <p:cNvSpPr/>
          <p:nvPr/>
        </p:nvSpPr>
        <p:spPr>
          <a:xfrm>
            <a:off x="1879942" y="5880205"/>
            <a:ext cx="1342780" cy="320040"/>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latin typeface="Calibri" panose="020F0502020204030204" pitchFamily="34" charset="0"/>
              </a:rPr>
              <a:t>Reject</a:t>
            </a:r>
            <a:endParaRPr lang="zh-CN" altLang="en-US" sz="1200" b="1" dirty="0">
              <a:latin typeface="Calibri" panose="020F0502020204030204" pitchFamily="34" charset="0"/>
            </a:endParaRPr>
          </a:p>
        </p:txBody>
      </p:sp>
      <p:sp>
        <p:nvSpPr>
          <p:cNvPr id="88" name="流程图: 准备 158"/>
          <p:cNvSpPr/>
          <p:nvPr/>
        </p:nvSpPr>
        <p:spPr>
          <a:xfrm>
            <a:off x="4950022" y="5903656"/>
            <a:ext cx="1136600" cy="320040"/>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latin typeface="Calibri" panose="020F0502020204030204" pitchFamily="34" charset="0"/>
              </a:rPr>
              <a:t>Reject</a:t>
            </a:r>
            <a:endParaRPr lang="zh-CN" altLang="en-US" sz="1200" b="1" dirty="0">
              <a:latin typeface="Calibri" panose="020F0502020204030204" pitchFamily="34" charset="0"/>
            </a:endParaRPr>
          </a:p>
        </p:txBody>
      </p:sp>
      <p:sp>
        <p:nvSpPr>
          <p:cNvPr id="89" name="流程图: 准备 161"/>
          <p:cNvSpPr/>
          <p:nvPr/>
        </p:nvSpPr>
        <p:spPr>
          <a:xfrm>
            <a:off x="5764558" y="5889531"/>
            <a:ext cx="1526431" cy="337270"/>
          </a:xfrm>
          <a:prstGeom prst="flowChartPreparati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latin typeface="Calibri" panose="020F0502020204030204" pitchFamily="34" charset="0"/>
              </a:rPr>
              <a:t>Verification</a:t>
            </a:r>
            <a:endParaRPr lang="zh-CN" altLang="en-US" sz="1200" b="1" dirty="0">
              <a:latin typeface="Calibri" panose="020F0502020204030204" pitchFamily="34" charset="0"/>
            </a:endParaRPr>
          </a:p>
        </p:txBody>
      </p:sp>
      <p:sp>
        <p:nvSpPr>
          <p:cNvPr id="90" name="流程图: 准备 63"/>
          <p:cNvSpPr/>
          <p:nvPr/>
        </p:nvSpPr>
        <p:spPr>
          <a:xfrm>
            <a:off x="6937874" y="5896594"/>
            <a:ext cx="1136600" cy="320040"/>
          </a:xfrm>
          <a:prstGeom prst="flowChartPreparation">
            <a:avLst/>
          </a:prstGeom>
          <a:solidFill>
            <a:srgbClr val="45C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latin typeface="Calibri" panose="020F0502020204030204" pitchFamily="34" charset="0"/>
              </a:rPr>
              <a:t>Accept</a:t>
            </a:r>
            <a:endParaRPr lang="zh-CN" altLang="en-US" sz="1200" b="1" dirty="0">
              <a:latin typeface="Calibri" panose="020F0502020204030204" pitchFamily="34" charset="0"/>
            </a:endParaRPr>
          </a:p>
        </p:txBody>
      </p:sp>
      <p:sp>
        <p:nvSpPr>
          <p:cNvPr id="71" name="流程图: 准备 130"/>
          <p:cNvSpPr/>
          <p:nvPr/>
        </p:nvSpPr>
        <p:spPr>
          <a:xfrm>
            <a:off x="10670312" y="5889531"/>
            <a:ext cx="1216683" cy="320040"/>
          </a:xfrm>
          <a:prstGeom prst="flowChartPreparation">
            <a:avLst/>
          </a:prstGeom>
          <a:solidFill>
            <a:srgbClr val="45C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latin typeface="Calibri" panose="020F0502020204030204" pitchFamily="34" charset="0"/>
              </a:rPr>
              <a:t>Accept</a:t>
            </a:r>
            <a:endParaRPr lang="zh-CN" altLang="en-US" sz="1200" b="1" dirty="0">
              <a:latin typeface="Calibri" panose="020F0502020204030204" pitchFamily="34" charset="0"/>
            </a:endParaRPr>
          </a:p>
        </p:txBody>
      </p:sp>
      <p:cxnSp>
        <p:nvCxnSpPr>
          <p:cNvPr id="72" name="Straight Arrow Connector 93"/>
          <p:cNvCxnSpPr>
            <a:stCxn id="39" idx="2"/>
            <a:endCxn id="69" idx="0"/>
          </p:cNvCxnSpPr>
          <p:nvPr/>
        </p:nvCxnSpPr>
        <p:spPr>
          <a:xfrm flipH="1">
            <a:off x="2551333" y="2853863"/>
            <a:ext cx="1" cy="3026343"/>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4" name="Straight Arrow Connector 94"/>
          <p:cNvCxnSpPr>
            <a:stCxn id="48" idx="2"/>
            <a:endCxn id="89" idx="0"/>
          </p:cNvCxnSpPr>
          <p:nvPr/>
        </p:nvCxnSpPr>
        <p:spPr>
          <a:xfrm>
            <a:off x="6512251" y="5560531"/>
            <a:ext cx="15522" cy="329001"/>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95"/>
          <p:cNvCxnSpPr>
            <a:stCxn id="40" idx="2"/>
            <a:endCxn id="71" idx="0"/>
          </p:cNvCxnSpPr>
          <p:nvPr/>
        </p:nvCxnSpPr>
        <p:spPr>
          <a:xfrm>
            <a:off x="11278653" y="2853863"/>
            <a:ext cx="0" cy="3035669"/>
          </a:xfrm>
          <a:prstGeom prst="straightConnector1">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98"/>
          <p:cNvSpPr txBox="1"/>
          <p:nvPr/>
        </p:nvSpPr>
        <p:spPr>
          <a:xfrm>
            <a:off x="576295" y="2527895"/>
            <a:ext cx="120956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i="1" u="sng" dirty="0">
                <a:solidFill>
                  <a:srgbClr val="051640"/>
                </a:solidFill>
                <a:latin typeface="Calibri" panose="020F0502020204030204" pitchFamily="34" charset="0"/>
              </a:rPr>
              <a:t>Routing</a:t>
            </a:r>
            <a:endParaRPr lang="zh-CN" altLang="en-US" sz="1400" b="1" i="1" u="sng" dirty="0">
              <a:solidFill>
                <a:srgbClr val="051640"/>
              </a:solidFill>
              <a:latin typeface="Calibri" panose="020F0502020204030204" pitchFamily="34" charset="0"/>
            </a:endParaRPr>
          </a:p>
        </p:txBody>
      </p:sp>
      <p:sp>
        <p:nvSpPr>
          <p:cNvPr id="79" name="TextBox 99"/>
          <p:cNvSpPr txBox="1"/>
          <p:nvPr/>
        </p:nvSpPr>
        <p:spPr>
          <a:xfrm>
            <a:off x="468140" y="3284481"/>
            <a:ext cx="133200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i="1" u="sng" dirty="0">
                <a:solidFill>
                  <a:srgbClr val="051640"/>
                </a:solidFill>
                <a:latin typeface="Calibri" panose="020F0502020204030204" pitchFamily="34" charset="0"/>
              </a:rPr>
              <a:t>Pattern</a:t>
            </a:r>
            <a:endParaRPr lang="zh-CN" altLang="en-US" sz="1400" b="1" i="1" u="sng" dirty="0">
              <a:solidFill>
                <a:srgbClr val="051640"/>
              </a:solidFill>
              <a:latin typeface="Calibri" panose="020F0502020204030204" pitchFamily="34" charset="0"/>
            </a:endParaRPr>
          </a:p>
        </p:txBody>
      </p:sp>
      <p:sp>
        <p:nvSpPr>
          <p:cNvPr id="80" name="TextBox 100"/>
          <p:cNvSpPr txBox="1"/>
          <p:nvPr/>
        </p:nvSpPr>
        <p:spPr>
          <a:xfrm>
            <a:off x="252116" y="4041067"/>
            <a:ext cx="162003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i="1" u="sng" dirty="0">
                <a:solidFill>
                  <a:srgbClr val="051640"/>
                </a:solidFill>
                <a:latin typeface="Calibri" panose="020F0502020204030204" pitchFamily="34" charset="0"/>
              </a:rPr>
              <a:t>Profile/Strategy</a:t>
            </a:r>
            <a:endParaRPr lang="zh-CN" altLang="en-US" sz="1400" b="1" i="1" u="sng" dirty="0">
              <a:solidFill>
                <a:srgbClr val="051640"/>
              </a:solidFill>
              <a:latin typeface="Calibri" panose="020F0502020204030204" pitchFamily="34" charset="0"/>
            </a:endParaRPr>
          </a:p>
        </p:txBody>
      </p:sp>
      <p:sp>
        <p:nvSpPr>
          <p:cNvPr id="81" name="TextBox 101"/>
          <p:cNvSpPr txBox="1"/>
          <p:nvPr/>
        </p:nvSpPr>
        <p:spPr>
          <a:xfrm>
            <a:off x="576295" y="5886338"/>
            <a:ext cx="120956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i="1" u="sng" dirty="0">
                <a:solidFill>
                  <a:srgbClr val="051640"/>
                </a:solidFill>
                <a:latin typeface="Calibri" panose="020F0502020204030204" pitchFamily="34" charset="0"/>
              </a:rPr>
              <a:t>Decision</a:t>
            </a:r>
            <a:endParaRPr lang="zh-CN" altLang="en-US" sz="1400" b="1" i="1" u="sng" dirty="0">
              <a:solidFill>
                <a:srgbClr val="051640"/>
              </a:solidFill>
              <a:latin typeface="Calibri" panose="020F0502020204030204" pitchFamily="34" charset="0"/>
            </a:endParaRPr>
          </a:p>
        </p:txBody>
      </p:sp>
      <p:sp>
        <p:nvSpPr>
          <p:cNvPr id="82" name="矩形 81"/>
          <p:cNvSpPr/>
          <p:nvPr/>
        </p:nvSpPr>
        <p:spPr>
          <a:xfrm>
            <a:off x="4152616" y="3266290"/>
            <a:ext cx="1309091" cy="344159"/>
          </a:xfrm>
          <a:prstGeom prst="rect">
            <a:avLst/>
          </a:prstGeom>
          <a:solidFill>
            <a:srgbClr val="009EE7"/>
          </a:solidFill>
          <a:ln w="6350">
            <a:solidFill>
              <a:srgbClr val="319EE6"/>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bg1"/>
                </a:solidFill>
                <a:latin typeface="Calibri" panose="020F0502020204030204" pitchFamily="34" charset="0"/>
              </a:rPr>
              <a:t>Abnormal Device Module</a:t>
            </a:r>
            <a:endParaRPr lang="zh-CN" altLang="en-US" sz="1000" dirty="0">
              <a:solidFill>
                <a:schemeClr val="bg1"/>
              </a:solidFill>
              <a:latin typeface="Calibri" panose="020F0502020204030204" pitchFamily="34" charset="0"/>
            </a:endParaRPr>
          </a:p>
        </p:txBody>
      </p:sp>
      <p:sp>
        <p:nvSpPr>
          <p:cNvPr id="83" name="TextBox 106"/>
          <p:cNvSpPr txBox="1"/>
          <p:nvPr/>
        </p:nvSpPr>
        <p:spPr>
          <a:xfrm>
            <a:off x="706083" y="1124744"/>
            <a:ext cx="10044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tx1">
                    <a:lumMod val="65000"/>
                    <a:lumOff val="35000"/>
                  </a:schemeClr>
                </a:solidFill>
                <a:latin typeface="Calibri" panose="020F0502020204030204" pitchFamily="34" charset="0"/>
              </a:rPr>
              <a:t>Typical ATO risk control approach during online</a:t>
            </a:r>
            <a:r>
              <a:rPr lang="zh-CN" altLang="en-US" b="1" dirty="0">
                <a:solidFill>
                  <a:schemeClr val="tx1">
                    <a:lumMod val="65000"/>
                    <a:lumOff val="35000"/>
                  </a:schemeClr>
                </a:solidFill>
                <a:latin typeface="Calibri" panose="020F0502020204030204" pitchFamily="34" charset="0"/>
              </a:rPr>
              <a:t> </a:t>
            </a:r>
            <a:r>
              <a:rPr lang="en-US" altLang="zh-CN" b="1" dirty="0">
                <a:solidFill>
                  <a:schemeClr val="tx1">
                    <a:lumMod val="65000"/>
                    <a:lumOff val="35000"/>
                  </a:schemeClr>
                </a:solidFill>
                <a:latin typeface="Calibri" panose="020F0502020204030204" pitchFamily="34" charset="0"/>
              </a:rPr>
              <a:t>payment…</a:t>
            </a:r>
            <a:endParaRPr lang="zh-CN" altLang="en-US" b="1" dirty="0">
              <a:solidFill>
                <a:schemeClr val="tx1">
                  <a:lumMod val="65000"/>
                  <a:lumOff val="35000"/>
                </a:schemeClr>
              </a:solidFill>
              <a:latin typeface="Calibri" panose="020F0502020204030204" pitchFamily="34" charset="0"/>
            </a:endParaRPr>
          </a:p>
        </p:txBody>
      </p:sp>
      <p:cxnSp>
        <p:nvCxnSpPr>
          <p:cNvPr id="84" name="Elbow Connector 107"/>
          <p:cNvCxnSpPr>
            <a:stCxn id="82" idx="1"/>
            <a:endCxn id="46" idx="0"/>
          </p:cNvCxnSpPr>
          <p:nvPr/>
        </p:nvCxnSpPr>
        <p:spPr>
          <a:xfrm rot="10800000" flipV="1">
            <a:off x="3414532" y="3438369"/>
            <a:ext cx="738085" cy="584506"/>
          </a:xfrm>
          <a:prstGeom prst="bentConnector2">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85" name="Elbow Connector 108"/>
          <p:cNvCxnSpPr>
            <a:stCxn id="50" idx="3"/>
            <a:endCxn id="45" idx="0"/>
          </p:cNvCxnSpPr>
          <p:nvPr/>
        </p:nvCxnSpPr>
        <p:spPr>
          <a:xfrm>
            <a:off x="8246968" y="3438369"/>
            <a:ext cx="738086" cy="584506"/>
          </a:xfrm>
          <a:prstGeom prst="bentConnector2">
            <a:avLst/>
          </a:prstGeom>
          <a:ln w="12700">
            <a:solidFill>
              <a:schemeClr val="bg1">
                <a:lumMod val="50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91" name="TextBox 98"/>
          <p:cNvSpPr txBox="1"/>
          <p:nvPr/>
        </p:nvSpPr>
        <p:spPr>
          <a:xfrm>
            <a:off x="554717" y="1772817"/>
            <a:ext cx="120956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i="1" u="sng" dirty="0">
                <a:solidFill>
                  <a:srgbClr val="051640"/>
                </a:solidFill>
                <a:latin typeface="Calibri" panose="020F0502020204030204" pitchFamily="34" charset="0"/>
              </a:rPr>
              <a:t>Risk Domain</a:t>
            </a:r>
            <a:endParaRPr lang="zh-CN" altLang="en-US" sz="1400" b="1" i="1" u="sng" dirty="0">
              <a:solidFill>
                <a:srgbClr val="051640"/>
              </a:solidFill>
              <a:latin typeface="Calibri" panose="020F0502020204030204" pitchFamily="34" charset="0"/>
            </a:endParaRPr>
          </a:p>
        </p:txBody>
      </p:sp>
      <p:sp>
        <p:nvSpPr>
          <p:cNvPr id="92" name="文本框 73"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2" name="Title 1">
            <a:extLst>
              <a:ext uri="{FF2B5EF4-FFF2-40B4-BE49-F238E27FC236}">
                <a16:creationId xmlns:a16="http://schemas.microsoft.com/office/drawing/2014/main" id="{549DB537-D287-004B-A88C-192160D5B150}"/>
              </a:ext>
            </a:extLst>
          </p:cNvPr>
          <p:cNvSpPr>
            <a:spLocks noGrp="1"/>
          </p:cNvSpPr>
          <p:nvPr>
            <p:ph type="title"/>
          </p:nvPr>
        </p:nvSpPr>
        <p:spPr/>
        <p:txBody>
          <a:bodyPr/>
          <a:lstStyle/>
          <a:p>
            <a:r>
              <a:rPr lang="en-US" dirty="0"/>
              <a:t>Risk Engine Operating Mechanism - Local</a:t>
            </a:r>
          </a:p>
        </p:txBody>
      </p:sp>
    </p:spTree>
    <p:extLst>
      <p:ext uri="{BB962C8B-B14F-4D97-AF65-F5344CB8AC3E}">
        <p14:creationId xmlns:p14="http://schemas.microsoft.com/office/powerpoint/2010/main" val="155376974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4"/>
          <p:cNvSpPr txBox="1"/>
          <p:nvPr/>
        </p:nvSpPr>
        <p:spPr>
          <a:xfrm>
            <a:off x="5228922" y="5600000"/>
            <a:ext cx="2143733" cy="461665"/>
          </a:xfrm>
          <a:prstGeom prst="rect">
            <a:avLst/>
          </a:prstGeom>
          <a:noFill/>
        </p:spPr>
        <p:txBody>
          <a:bodyPr wrap="square" rtlCol="0">
            <a:spAutoFit/>
          </a:bodyPr>
          <a:lstStyle/>
          <a:p>
            <a:pPr algn="ctr"/>
            <a:r>
              <a:rPr lang="en-US" altLang="zh-CN" sz="2400" b="1" dirty="0">
                <a:solidFill>
                  <a:srgbClr val="319EE6"/>
                </a:solidFill>
                <a:latin typeface="Calibri" panose="020F0502020204030204" pitchFamily="34" charset="0"/>
              </a:rPr>
              <a:t>Core</a:t>
            </a:r>
            <a:r>
              <a:rPr lang="zh-CN" altLang="en-US" sz="2400" b="1" dirty="0">
                <a:solidFill>
                  <a:srgbClr val="319EE6"/>
                </a:solidFill>
                <a:latin typeface="Calibri" panose="020F0502020204030204" pitchFamily="34" charset="0"/>
              </a:rPr>
              <a:t> </a:t>
            </a:r>
            <a:r>
              <a:rPr lang="en-US" altLang="zh-CN" sz="2400" b="1" dirty="0">
                <a:solidFill>
                  <a:srgbClr val="319EE6"/>
                </a:solidFill>
                <a:latin typeface="Calibri" panose="020F0502020204030204" pitchFamily="34" charset="0"/>
              </a:rPr>
              <a:t>functions</a:t>
            </a:r>
            <a:endParaRPr lang="zh-CN" altLang="en-US" sz="2400" b="1" dirty="0">
              <a:solidFill>
                <a:srgbClr val="319EE6"/>
              </a:solidFill>
              <a:latin typeface="Calibri" panose="020F0502020204030204" pitchFamily="34" charset="0"/>
            </a:endParaRPr>
          </a:p>
        </p:txBody>
      </p:sp>
      <p:sp>
        <p:nvSpPr>
          <p:cNvPr id="70" name="Rectangle 5"/>
          <p:cNvSpPr/>
          <p:nvPr/>
        </p:nvSpPr>
        <p:spPr>
          <a:xfrm>
            <a:off x="8983981" y="1816252"/>
            <a:ext cx="2853788"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50000"/>
                  </a:schemeClr>
                </a:solidFill>
                <a:latin typeface="Calibri" panose="020F0502020204030204" pitchFamily="34" charset="0"/>
              </a:rPr>
              <a:t>Strategy</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life</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cycle</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MNG.</a:t>
            </a:r>
            <a:endParaRPr lang="zh-CN" altLang="en-US" b="1" dirty="0">
              <a:solidFill>
                <a:schemeClr val="bg1">
                  <a:lumMod val="50000"/>
                </a:schemeClr>
              </a:solidFill>
              <a:latin typeface="Calibri" panose="020F0502020204030204" pitchFamily="34" charset="0"/>
            </a:endParaRPr>
          </a:p>
        </p:txBody>
      </p:sp>
      <p:sp>
        <p:nvSpPr>
          <p:cNvPr id="86" name="Rectangle 6"/>
          <p:cNvSpPr/>
          <p:nvPr/>
        </p:nvSpPr>
        <p:spPr>
          <a:xfrm>
            <a:off x="8983981" y="3330432"/>
            <a:ext cx="2477556"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319EE6"/>
                </a:solidFill>
                <a:latin typeface="Calibri" panose="020F0502020204030204" pitchFamily="34" charset="0"/>
              </a:rPr>
              <a:t>General</a:t>
            </a:r>
            <a:r>
              <a:rPr lang="zh-CN" altLang="en-US" b="1" dirty="0">
                <a:solidFill>
                  <a:srgbClr val="319EE6"/>
                </a:solidFill>
                <a:latin typeface="Calibri" panose="020F0502020204030204" pitchFamily="34" charset="0"/>
              </a:rPr>
              <a:t> </a:t>
            </a:r>
            <a:r>
              <a:rPr lang="en-US" altLang="zh-CN" b="1" dirty="0">
                <a:solidFill>
                  <a:srgbClr val="319EE6"/>
                </a:solidFill>
                <a:latin typeface="Calibri" panose="020F0502020204030204" pitchFamily="34" charset="0"/>
              </a:rPr>
              <a:t>search.</a:t>
            </a:r>
            <a:endParaRPr lang="zh-CN" altLang="en-US" b="1" dirty="0">
              <a:solidFill>
                <a:srgbClr val="319EE6"/>
              </a:solidFill>
              <a:latin typeface="Calibri" panose="020F0502020204030204" pitchFamily="34" charset="0"/>
            </a:endParaRPr>
          </a:p>
        </p:txBody>
      </p:sp>
      <p:sp>
        <p:nvSpPr>
          <p:cNvPr id="87" name="Rectangle 8"/>
          <p:cNvSpPr/>
          <p:nvPr/>
        </p:nvSpPr>
        <p:spPr>
          <a:xfrm>
            <a:off x="8983981" y="5068740"/>
            <a:ext cx="2477556"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50000"/>
                  </a:schemeClr>
                </a:solidFill>
                <a:latin typeface="Calibri" panose="020F0502020204030204" pitchFamily="34" charset="0"/>
              </a:rPr>
              <a:t>Monitor</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platform.</a:t>
            </a:r>
            <a:endParaRPr lang="zh-CN" altLang="en-US" b="1" dirty="0">
              <a:solidFill>
                <a:schemeClr val="bg1">
                  <a:lumMod val="50000"/>
                </a:schemeClr>
              </a:solidFill>
              <a:latin typeface="Calibri" panose="020F0502020204030204" pitchFamily="34" charset="0"/>
            </a:endParaRPr>
          </a:p>
        </p:txBody>
      </p:sp>
      <p:sp>
        <p:nvSpPr>
          <p:cNvPr id="92" name="Rectangle 9"/>
          <p:cNvSpPr/>
          <p:nvPr/>
        </p:nvSpPr>
        <p:spPr>
          <a:xfrm>
            <a:off x="1169959" y="1816252"/>
            <a:ext cx="2477556"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319EE6"/>
                </a:solidFill>
                <a:latin typeface="Calibri" panose="020F0502020204030204" pitchFamily="34" charset="0"/>
              </a:rPr>
              <a:t>Strategy</a:t>
            </a:r>
            <a:r>
              <a:rPr lang="zh-CN" altLang="en-US" b="1" dirty="0">
                <a:solidFill>
                  <a:srgbClr val="319EE6"/>
                </a:solidFill>
                <a:latin typeface="Calibri" panose="020F0502020204030204" pitchFamily="34" charset="0"/>
              </a:rPr>
              <a:t> </a:t>
            </a:r>
            <a:r>
              <a:rPr lang="en-US" altLang="zh-CN" b="1" dirty="0">
                <a:solidFill>
                  <a:srgbClr val="319EE6"/>
                </a:solidFill>
                <a:latin typeface="Calibri" panose="020F0502020204030204" pitchFamily="34" charset="0"/>
              </a:rPr>
              <a:t>configuration.</a:t>
            </a:r>
            <a:endParaRPr lang="zh-CN" altLang="en-US" b="1" dirty="0">
              <a:solidFill>
                <a:srgbClr val="319EE6"/>
              </a:solidFill>
              <a:latin typeface="Calibri" panose="020F0502020204030204" pitchFamily="34" charset="0"/>
            </a:endParaRPr>
          </a:p>
        </p:txBody>
      </p:sp>
      <p:sp>
        <p:nvSpPr>
          <p:cNvPr id="93" name="Rectangle 10"/>
          <p:cNvSpPr/>
          <p:nvPr/>
        </p:nvSpPr>
        <p:spPr>
          <a:xfrm>
            <a:off x="1169959" y="3326416"/>
            <a:ext cx="2477556"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chemeClr val="bg1">
                    <a:lumMod val="50000"/>
                  </a:schemeClr>
                </a:solidFill>
                <a:latin typeface="Calibri" panose="020F0502020204030204" pitchFamily="34" charset="0"/>
              </a:rPr>
              <a:t>Name</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list</a:t>
            </a:r>
            <a:r>
              <a:rPr lang="zh-CN" altLang="en-US" b="1" dirty="0">
                <a:solidFill>
                  <a:schemeClr val="bg1">
                    <a:lumMod val="50000"/>
                  </a:schemeClr>
                </a:solidFill>
                <a:latin typeface="Calibri" panose="020F0502020204030204" pitchFamily="34" charset="0"/>
              </a:rPr>
              <a:t> </a:t>
            </a:r>
            <a:r>
              <a:rPr lang="en-US" altLang="zh-CN" b="1" dirty="0">
                <a:solidFill>
                  <a:schemeClr val="bg1">
                    <a:lumMod val="50000"/>
                  </a:schemeClr>
                </a:solidFill>
                <a:latin typeface="Calibri" panose="020F0502020204030204" pitchFamily="34" charset="0"/>
              </a:rPr>
              <a:t>MNG.</a:t>
            </a:r>
            <a:endParaRPr lang="zh-CN" altLang="en-US" b="1" dirty="0">
              <a:solidFill>
                <a:schemeClr val="bg1">
                  <a:lumMod val="50000"/>
                </a:schemeClr>
              </a:solidFill>
              <a:latin typeface="Calibri" panose="020F0502020204030204" pitchFamily="34" charset="0"/>
            </a:endParaRPr>
          </a:p>
        </p:txBody>
      </p:sp>
      <p:sp>
        <p:nvSpPr>
          <p:cNvPr id="94" name="Rectangle 11"/>
          <p:cNvSpPr/>
          <p:nvPr/>
        </p:nvSpPr>
        <p:spPr>
          <a:xfrm>
            <a:off x="1169959" y="5068740"/>
            <a:ext cx="2477556" cy="36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319EE6"/>
                </a:solidFill>
                <a:latin typeface="Calibri" panose="020F0502020204030204" pitchFamily="34" charset="0"/>
              </a:rPr>
              <a:t>Variable</a:t>
            </a:r>
            <a:r>
              <a:rPr lang="zh-CN" altLang="en-US" b="1" dirty="0">
                <a:solidFill>
                  <a:srgbClr val="319EE6"/>
                </a:solidFill>
                <a:latin typeface="Calibri" panose="020F0502020204030204" pitchFamily="34" charset="0"/>
              </a:rPr>
              <a:t> </a:t>
            </a:r>
            <a:r>
              <a:rPr lang="en-US" altLang="zh-CN" b="1" dirty="0">
                <a:solidFill>
                  <a:srgbClr val="319EE6"/>
                </a:solidFill>
                <a:latin typeface="Calibri" panose="020F0502020204030204" pitchFamily="34" charset="0"/>
              </a:rPr>
              <a:t>uploading.</a:t>
            </a:r>
            <a:endParaRPr lang="zh-CN" altLang="en-US" b="1" dirty="0">
              <a:solidFill>
                <a:srgbClr val="319EE6"/>
              </a:solidFill>
              <a:latin typeface="Calibri" panose="020F0502020204030204" pitchFamily="34" charset="0"/>
            </a:endParaRPr>
          </a:p>
        </p:txBody>
      </p:sp>
      <p:sp>
        <p:nvSpPr>
          <p:cNvPr id="95" name="Rectangle 12"/>
          <p:cNvSpPr/>
          <p:nvPr/>
        </p:nvSpPr>
        <p:spPr>
          <a:xfrm>
            <a:off x="8983981" y="2207369"/>
            <a:ext cx="2880000" cy="11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r>
              <a:rPr lang="en-US" altLang="zh-CN" sz="1200" dirty="0">
                <a:solidFill>
                  <a:srgbClr val="051640"/>
                </a:solidFill>
                <a:latin typeface="Calibri" panose="020F0502020204030204" pitchFamily="34" charset="0"/>
              </a:rPr>
              <a:t>Add</a:t>
            </a:r>
            <a:r>
              <a:rPr lang="zh-CN" altLang="en-US" sz="1200" dirty="0">
                <a:solidFill>
                  <a:srgbClr val="051640"/>
                </a:solidFill>
                <a:latin typeface="Calibri" panose="020F0502020204030204" pitchFamily="34" charset="0"/>
              </a:rPr>
              <a:t>/</a:t>
            </a:r>
            <a:r>
              <a:rPr lang="en-US" altLang="zh-CN" sz="1200" dirty="0">
                <a:solidFill>
                  <a:srgbClr val="051640"/>
                </a:solidFill>
                <a:latin typeface="Calibri" panose="020F0502020204030204" pitchFamily="34" charset="0"/>
              </a:rPr>
              <a:t>modify</a:t>
            </a:r>
            <a:r>
              <a:rPr lang="zh-CN" altLang="en-US" sz="1200" dirty="0">
                <a:solidFill>
                  <a:srgbClr val="051640"/>
                </a:solidFill>
                <a:latin typeface="Calibri" panose="020F0502020204030204" pitchFamily="34" charset="0"/>
              </a:rPr>
              <a:t>/</a:t>
            </a:r>
            <a:r>
              <a:rPr lang="en-US" altLang="zh-CN" sz="1200" dirty="0">
                <a:solidFill>
                  <a:srgbClr val="051640"/>
                </a:solidFill>
                <a:latin typeface="Calibri" panose="020F0502020204030204" pitchFamily="34" charset="0"/>
              </a:rPr>
              <a:t>delete/query</a:t>
            </a:r>
          </a:p>
          <a:p>
            <a:r>
              <a:rPr lang="en-US" altLang="zh-CN" sz="1200" dirty="0">
                <a:solidFill>
                  <a:srgbClr val="051640"/>
                </a:solidFill>
                <a:latin typeface="Calibri" panose="020F0502020204030204" pitchFamily="34" charset="0"/>
              </a:rPr>
              <a:t>Status</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mechanism</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management</a:t>
            </a:r>
          </a:p>
        </p:txBody>
      </p:sp>
      <p:sp>
        <p:nvSpPr>
          <p:cNvPr id="96" name="Rectangle 13"/>
          <p:cNvSpPr/>
          <p:nvPr/>
        </p:nvSpPr>
        <p:spPr>
          <a:xfrm>
            <a:off x="8983981" y="5437954"/>
            <a:ext cx="2880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r>
              <a:rPr lang="en-US" altLang="zh-CN" sz="1200" dirty="0">
                <a:solidFill>
                  <a:srgbClr val="051640"/>
                </a:solidFill>
                <a:latin typeface="Calibri" panose="020F0502020204030204" pitchFamily="34" charset="0"/>
              </a:rPr>
              <a:t>Show</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all</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the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risk</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relevant</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data</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via</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different</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kinds</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of</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chart</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for</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monitoring</a:t>
            </a:r>
          </a:p>
        </p:txBody>
      </p:sp>
      <p:sp>
        <p:nvSpPr>
          <p:cNvPr id="97" name="Rectangle 14"/>
          <p:cNvSpPr/>
          <p:nvPr/>
        </p:nvSpPr>
        <p:spPr>
          <a:xfrm>
            <a:off x="8983981" y="3740565"/>
            <a:ext cx="2880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r>
              <a:rPr lang="en-US" altLang="zh-CN" sz="1200" dirty="0">
                <a:solidFill>
                  <a:srgbClr val="051640"/>
                </a:solidFill>
                <a:latin typeface="Calibri" panose="020F0502020204030204" pitchFamily="34" charset="0"/>
              </a:rPr>
              <a:t>Search</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via</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multiple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conditions</a:t>
            </a:r>
          </a:p>
          <a:p>
            <a:r>
              <a:rPr lang="en-US" altLang="zh-CN" sz="1200" dirty="0">
                <a:solidFill>
                  <a:srgbClr val="051640"/>
                </a:solidFill>
                <a:latin typeface="Calibri" panose="020F0502020204030204" pitchFamily="34" charset="0"/>
              </a:rPr>
              <a:t>Show</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the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event</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details</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including</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attributes</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and</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risk</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decision</a:t>
            </a:r>
          </a:p>
        </p:txBody>
      </p:sp>
      <p:sp>
        <p:nvSpPr>
          <p:cNvPr id="98" name="Rectangle 15"/>
          <p:cNvSpPr/>
          <p:nvPr/>
        </p:nvSpPr>
        <p:spPr>
          <a:xfrm>
            <a:off x="767515" y="2207369"/>
            <a:ext cx="2880000" cy="11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r"/>
            <a:r>
              <a:rPr lang="en-US" altLang="zh-CN" sz="1200" dirty="0">
                <a:solidFill>
                  <a:srgbClr val="051640"/>
                </a:solidFill>
                <a:latin typeface="Calibri" panose="020F0502020204030204" pitchFamily="34" charset="0"/>
              </a:rPr>
              <a:t>Basic</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info</a:t>
            </a:r>
          </a:p>
          <a:p>
            <a:pPr algn="r"/>
            <a:r>
              <a:rPr lang="en-US" altLang="zh-CN" sz="1200" dirty="0">
                <a:solidFill>
                  <a:srgbClr val="051640"/>
                </a:solidFill>
                <a:latin typeface="Calibri" panose="020F0502020204030204" pitchFamily="34" charset="0"/>
              </a:rPr>
              <a:t>Strategy</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condition</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setting</a:t>
            </a:r>
          </a:p>
        </p:txBody>
      </p:sp>
      <p:sp>
        <p:nvSpPr>
          <p:cNvPr id="99" name="Rectangle 16"/>
          <p:cNvSpPr/>
          <p:nvPr/>
        </p:nvSpPr>
        <p:spPr>
          <a:xfrm>
            <a:off x="767515" y="3740565"/>
            <a:ext cx="2880000" cy="11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r"/>
            <a:r>
              <a:rPr lang="en-US" altLang="zh-CN" sz="1200" dirty="0">
                <a:solidFill>
                  <a:srgbClr val="051640"/>
                </a:solidFill>
                <a:latin typeface="Calibri" panose="020F0502020204030204" pitchFamily="34" charset="0"/>
              </a:rPr>
              <a:t>Single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data</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upload</a:t>
            </a:r>
          </a:p>
          <a:p>
            <a:pPr algn="r"/>
            <a:r>
              <a:rPr lang="en-US" altLang="zh-CN" sz="1200" dirty="0">
                <a:solidFill>
                  <a:srgbClr val="051640"/>
                </a:solidFill>
                <a:latin typeface="Calibri" panose="020F0502020204030204" pitchFamily="34" charset="0"/>
              </a:rPr>
              <a:t>Batch</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upload</a:t>
            </a:r>
          </a:p>
          <a:p>
            <a:pPr algn="r"/>
            <a:r>
              <a:rPr lang="en-US" altLang="zh-CN" sz="1200" dirty="0">
                <a:solidFill>
                  <a:srgbClr val="051640"/>
                </a:solidFill>
                <a:latin typeface="Calibri" panose="020F0502020204030204" pitchFamily="34" charset="0"/>
              </a:rPr>
              <a:t>Add/modify/delete/query</a:t>
            </a:r>
          </a:p>
        </p:txBody>
      </p:sp>
      <p:sp>
        <p:nvSpPr>
          <p:cNvPr id="100" name="Rectangle 17"/>
          <p:cNvSpPr/>
          <p:nvPr/>
        </p:nvSpPr>
        <p:spPr>
          <a:xfrm>
            <a:off x="767515" y="5437954"/>
            <a:ext cx="2880000" cy="11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r"/>
            <a:r>
              <a:rPr lang="en-US" altLang="zh-CN" sz="1200" dirty="0">
                <a:solidFill>
                  <a:srgbClr val="051640"/>
                </a:solidFill>
                <a:latin typeface="Calibri" panose="020F0502020204030204" pitchFamily="34" charset="0"/>
              </a:rPr>
              <a:t>Upload</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the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variables</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package</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sent</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from</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global</a:t>
            </a:r>
            <a:r>
              <a:rPr lang="zh-CN" altLang="en-US" sz="1200" dirty="0">
                <a:solidFill>
                  <a:srgbClr val="051640"/>
                </a:solidFill>
                <a:latin typeface="Calibri" panose="020F0502020204030204" pitchFamily="34" charset="0"/>
              </a:rPr>
              <a:t> </a:t>
            </a:r>
            <a:r>
              <a:rPr lang="en-US" altLang="zh-CN" sz="1200" dirty="0">
                <a:solidFill>
                  <a:srgbClr val="051640"/>
                </a:solidFill>
                <a:latin typeface="Calibri" panose="020F0502020204030204" pitchFamily="34" charset="0"/>
              </a:rPr>
              <a:t>side</a:t>
            </a:r>
          </a:p>
        </p:txBody>
      </p:sp>
      <p:sp>
        <p:nvSpPr>
          <p:cNvPr id="101" name="Oval 19"/>
          <p:cNvSpPr/>
          <p:nvPr/>
        </p:nvSpPr>
        <p:spPr>
          <a:xfrm>
            <a:off x="3693707" y="1894715"/>
            <a:ext cx="213896" cy="215124"/>
          </a:xfrm>
          <a:prstGeom prst="ellipse">
            <a:avLst/>
          </a:prstGeom>
          <a:solidFill>
            <a:srgbClr val="319EE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2" name="Oval 20"/>
          <p:cNvSpPr/>
          <p:nvPr/>
        </p:nvSpPr>
        <p:spPr>
          <a:xfrm>
            <a:off x="3693707" y="3434801"/>
            <a:ext cx="213896" cy="215124"/>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3" name="Oval 21"/>
          <p:cNvSpPr/>
          <p:nvPr/>
        </p:nvSpPr>
        <p:spPr>
          <a:xfrm>
            <a:off x="3693707" y="5145785"/>
            <a:ext cx="213896" cy="215124"/>
          </a:xfrm>
          <a:prstGeom prst="ellipse">
            <a:avLst/>
          </a:prstGeom>
          <a:solidFill>
            <a:srgbClr val="319EE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800">
              <a:solidFill>
                <a:schemeClr val="bg1"/>
              </a:solidFill>
            </a:endParaRPr>
          </a:p>
        </p:txBody>
      </p:sp>
      <p:sp>
        <p:nvSpPr>
          <p:cNvPr id="104" name="Oval 22"/>
          <p:cNvSpPr/>
          <p:nvPr/>
        </p:nvSpPr>
        <p:spPr>
          <a:xfrm>
            <a:off x="8693972" y="1894715"/>
            <a:ext cx="213896" cy="215124"/>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5" name="Oval 23"/>
          <p:cNvSpPr/>
          <p:nvPr/>
        </p:nvSpPr>
        <p:spPr>
          <a:xfrm>
            <a:off x="8693972" y="3423226"/>
            <a:ext cx="213896" cy="215124"/>
          </a:xfrm>
          <a:prstGeom prst="ellipse">
            <a:avLst/>
          </a:prstGeom>
          <a:solidFill>
            <a:srgbClr val="319EE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6" name="Oval 24"/>
          <p:cNvSpPr/>
          <p:nvPr/>
        </p:nvSpPr>
        <p:spPr>
          <a:xfrm>
            <a:off x="8693972" y="5145785"/>
            <a:ext cx="213896" cy="215124"/>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800">
              <a:solidFill>
                <a:schemeClr val="bg1"/>
              </a:solidFill>
            </a:endParaRPr>
          </a:p>
        </p:txBody>
      </p:sp>
      <p:cxnSp>
        <p:nvCxnSpPr>
          <p:cNvPr id="107" name="Straight Connector 25"/>
          <p:cNvCxnSpPr/>
          <p:nvPr/>
        </p:nvCxnSpPr>
        <p:spPr>
          <a:xfrm>
            <a:off x="7496684" y="3818973"/>
            <a:ext cx="93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26"/>
          <p:cNvCxnSpPr/>
          <p:nvPr/>
        </p:nvCxnSpPr>
        <p:spPr>
          <a:xfrm>
            <a:off x="4140021" y="3830548"/>
            <a:ext cx="93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27"/>
          <p:cNvCxnSpPr>
            <a:endCxn id="102" idx="5"/>
          </p:cNvCxnSpPr>
          <p:nvPr/>
        </p:nvCxnSpPr>
        <p:spPr>
          <a:xfrm flipH="1" flipV="1">
            <a:off x="3876279" y="3618422"/>
            <a:ext cx="269220" cy="21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28"/>
          <p:cNvCxnSpPr>
            <a:endCxn id="105" idx="3"/>
          </p:cNvCxnSpPr>
          <p:nvPr/>
        </p:nvCxnSpPr>
        <p:spPr>
          <a:xfrm flipV="1">
            <a:off x="8432684" y="3606847"/>
            <a:ext cx="292612" cy="212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29"/>
          <p:cNvCxnSpPr/>
          <p:nvPr/>
        </p:nvCxnSpPr>
        <p:spPr>
          <a:xfrm flipH="1">
            <a:off x="5436390" y="4710897"/>
            <a:ext cx="254644" cy="54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30"/>
          <p:cNvCxnSpPr>
            <a:stCxn id="103" idx="6"/>
          </p:cNvCxnSpPr>
          <p:nvPr/>
        </p:nvCxnSpPr>
        <p:spPr>
          <a:xfrm>
            <a:off x="3907604" y="5253347"/>
            <a:ext cx="1528787" cy="1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31"/>
          <p:cNvCxnSpPr/>
          <p:nvPr/>
        </p:nvCxnSpPr>
        <p:spPr>
          <a:xfrm flipH="1" flipV="1">
            <a:off x="6910542" y="4710897"/>
            <a:ext cx="309281" cy="556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32"/>
          <p:cNvCxnSpPr/>
          <p:nvPr/>
        </p:nvCxnSpPr>
        <p:spPr>
          <a:xfrm flipV="1">
            <a:off x="7219822" y="5253347"/>
            <a:ext cx="1474151" cy="1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33"/>
          <p:cNvCxnSpPr/>
          <p:nvPr/>
        </p:nvCxnSpPr>
        <p:spPr>
          <a:xfrm flipH="1">
            <a:off x="6903401" y="2015106"/>
            <a:ext cx="316421" cy="56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34"/>
          <p:cNvCxnSpPr/>
          <p:nvPr/>
        </p:nvCxnSpPr>
        <p:spPr>
          <a:xfrm>
            <a:off x="5408188" y="2000860"/>
            <a:ext cx="331094" cy="52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35"/>
          <p:cNvCxnSpPr/>
          <p:nvPr/>
        </p:nvCxnSpPr>
        <p:spPr>
          <a:xfrm flipV="1">
            <a:off x="7219822" y="2000859"/>
            <a:ext cx="1474151" cy="1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36"/>
          <p:cNvCxnSpPr>
            <a:stCxn id="101" idx="6"/>
          </p:cNvCxnSpPr>
          <p:nvPr/>
        </p:nvCxnSpPr>
        <p:spPr>
          <a:xfrm flipV="1">
            <a:off x="3907604" y="2000859"/>
            <a:ext cx="1496521" cy="1418"/>
          </a:xfrm>
          <a:prstGeom prst="line">
            <a:avLst/>
          </a:prstGeom>
        </p:spPr>
        <p:style>
          <a:lnRef idx="1">
            <a:schemeClr val="accent1"/>
          </a:lnRef>
          <a:fillRef idx="0">
            <a:schemeClr val="accent1"/>
          </a:fillRef>
          <a:effectRef idx="0">
            <a:schemeClr val="accent1"/>
          </a:effectRef>
          <a:fontRef idx="minor">
            <a:schemeClr val="tx1"/>
          </a:fontRef>
        </p:style>
      </p:cxnSp>
      <p:sp>
        <p:nvSpPr>
          <p:cNvPr id="119" name="Freeform 5"/>
          <p:cNvSpPr>
            <a:spLocks/>
          </p:cNvSpPr>
          <p:nvPr/>
        </p:nvSpPr>
        <p:spPr bwMode="auto">
          <a:xfrm>
            <a:off x="5082478" y="2910802"/>
            <a:ext cx="1219200" cy="1402080"/>
          </a:xfrm>
          <a:custGeom>
            <a:avLst/>
            <a:gdLst>
              <a:gd name="T0" fmla="*/ 0 w 600"/>
              <a:gd name="T1" fmla="*/ 690 h 690"/>
              <a:gd name="T2" fmla="*/ 600 w 600"/>
              <a:gd name="T3" fmla="*/ 368 h 690"/>
              <a:gd name="T4" fmla="*/ 2 w 600"/>
              <a:gd name="T5" fmla="*/ 0 h 690"/>
              <a:gd name="T6" fmla="*/ 0 w 600"/>
              <a:gd name="T7" fmla="*/ 690 h 690"/>
            </a:gdLst>
            <a:ahLst/>
            <a:cxnLst>
              <a:cxn ang="0">
                <a:pos x="T0" y="T1"/>
              </a:cxn>
              <a:cxn ang="0">
                <a:pos x="T2" y="T3"/>
              </a:cxn>
              <a:cxn ang="0">
                <a:pos x="T4" y="T5"/>
              </a:cxn>
              <a:cxn ang="0">
                <a:pos x="T6" y="T7"/>
              </a:cxn>
            </a:cxnLst>
            <a:rect l="0" t="0" r="r" b="b"/>
            <a:pathLst>
              <a:path w="600" h="690">
                <a:moveTo>
                  <a:pt x="0" y="690"/>
                </a:moveTo>
                <a:lnTo>
                  <a:pt x="600" y="368"/>
                </a:lnTo>
                <a:lnTo>
                  <a:pt x="2" y="0"/>
                </a:lnTo>
                <a:lnTo>
                  <a:pt x="0" y="690"/>
                </a:lnTo>
                <a:close/>
              </a:path>
            </a:pathLst>
          </a:custGeom>
          <a:solidFill>
            <a:schemeClr val="bg1">
              <a:lumMod val="65000"/>
            </a:schemeClr>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0" name="Freeform 6"/>
          <p:cNvSpPr>
            <a:spLocks/>
          </p:cNvSpPr>
          <p:nvPr/>
        </p:nvSpPr>
        <p:spPr bwMode="auto">
          <a:xfrm>
            <a:off x="6293800" y="2910012"/>
            <a:ext cx="1219200" cy="1402080"/>
          </a:xfrm>
          <a:custGeom>
            <a:avLst/>
            <a:gdLst>
              <a:gd name="T0" fmla="*/ 600 w 600"/>
              <a:gd name="T1" fmla="*/ 690 h 690"/>
              <a:gd name="T2" fmla="*/ 0 w 600"/>
              <a:gd name="T3" fmla="*/ 368 h 690"/>
              <a:gd name="T4" fmla="*/ 597 w 600"/>
              <a:gd name="T5" fmla="*/ 0 h 690"/>
              <a:gd name="T6" fmla="*/ 600 w 600"/>
              <a:gd name="T7" fmla="*/ 690 h 690"/>
            </a:gdLst>
            <a:ahLst/>
            <a:cxnLst>
              <a:cxn ang="0">
                <a:pos x="T0" y="T1"/>
              </a:cxn>
              <a:cxn ang="0">
                <a:pos x="T2" y="T3"/>
              </a:cxn>
              <a:cxn ang="0">
                <a:pos x="T4" y="T5"/>
              </a:cxn>
              <a:cxn ang="0">
                <a:pos x="T6" y="T7"/>
              </a:cxn>
            </a:cxnLst>
            <a:rect l="0" t="0" r="r" b="b"/>
            <a:pathLst>
              <a:path w="600" h="690">
                <a:moveTo>
                  <a:pt x="600" y="690"/>
                </a:moveTo>
                <a:lnTo>
                  <a:pt x="0" y="368"/>
                </a:lnTo>
                <a:lnTo>
                  <a:pt x="597" y="0"/>
                </a:lnTo>
                <a:lnTo>
                  <a:pt x="600" y="690"/>
                </a:lnTo>
                <a:close/>
              </a:path>
            </a:pathLst>
          </a:custGeom>
          <a:solidFill>
            <a:srgbClr val="319EE6"/>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1" name="Freeform 7"/>
          <p:cNvSpPr>
            <a:spLocks/>
          </p:cNvSpPr>
          <p:nvPr/>
        </p:nvSpPr>
        <p:spPr bwMode="auto">
          <a:xfrm>
            <a:off x="6299898" y="2240257"/>
            <a:ext cx="1213103" cy="1422399"/>
          </a:xfrm>
          <a:custGeom>
            <a:avLst/>
            <a:gdLst>
              <a:gd name="T0" fmla="*/ 597 w 597"/>
              <a:gd name="T1" fmla="*/ 332 h 700"/>
              <a:gd name="T2" fmla="*/ 0 w 597"/>
              <a:gd name="T3" fmla="*/ 700 h 700"/>
              <a:gd name="T4" fmla="*/ 0 w 597"/>
              <a:gd name="T5" fmla="*/ 0 h 700"/>
              <a:gd name="T6" fmla="*/ 597 w 597"/>
              <a:gd name="T7" fmla="*/ 332 h 700"/>
            </a:gdLst>
            <a:ahLst/>
            <a:cxnLst>
              <a:cxn ang="0">
                <a:pos x="T0" y="T1"/>
              </a:cxn>
              <a:cxn ang="0">
                <a:pos x="T2" y="T3"/>
              </a:cxn>
              <a:cxn ang="0">
                <a:pos x="T4" y="T5"/>
              </a:cxn>
              <a:cxn ang="0">
                <a:pos x="T6" y="T7"/>
              </a:cxn>
            </a:cxnLst>
            <a:rect l="0" t="0" r="r" b="b"/>
            <a:pathLst>
              <a:path w="597" h="700">
                <a:moveTo>
                  <a:pt x="597" y="332"/>
                </a:moveTo>
                <a:lnTo>
                  <a:pt x="0" y="700"/>
                </a:lnTo>
                <a:lnTo>
                  <a:pt x="0" y="0"/>
                </a:lnTo>
                <a:lnTo>
                  <a:pt x="597" y="332"/>
                </a:lnTo>
                <a:close/>
              </a:path>
            </a:pathLst>
          </a:custGeom>
          <a:solidFill>
            <a:schemeClr val="bg1">
              <a:lumMod val="65000"/>
            </a:schemeClr>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2" name="Freeform 8"/>
          <p:cNvSpPr>
            <a:spLocks/>
          </p:cNvSpPr>
          <p:nvPr/>
        </p:nvSpPr>
        <p:spPr bwMode="auto">
          <a:xfrm>
            <a:off x="5086542" y="2240257"/>
            <a:ext cx="1215136" cy="1422399"/>
          </a:xfrm>
          <a:custGeom>
            <a:avLst/>
            <a:gdLst>
              <a:gd name="T0" fmla="*/ 0 w 598"/>
              <a:gd name="T1" fmla="*/ 332 h 700"/>
              <a:gd name="T2" fmla="*/ 598 w 598"/>
              <a:gd name="T3" fmla="*/ 700 h 700"/>
              <a:gd name="T4" fmla="*/ 597 w 598"/>
              <a:gd name="T5" fmla="*/ 0 h 700"/>
              <a:gd name="T6" fmla="*/ 0 w 598"/>
              <a:gd name="T7" fmla="*/ 332 h 700"/>
            </a:gdLst>
            <a:ahLst/>
            <a:cxnLst>
              <a:cxn ang="0">
                <a:pos x="T0" y="T1"/>
              </a:cxn>
              <a:cxn ang="0">
                <a:pos x="T2" y="T3"/>
              </a:cxn>
              <a:cxn ang="0">
                <a:pos x="T4" y="T5"/>
              </a:cxn>
              <a:cxn ang="0">
                <a:pos x="T6" y="T7"/>
              </a:cxn>
            </a:cxnLst>
            <a:rect l="0" t="0" r="r" b="b"/>
            <a:pathLst>
              <a:path w="598" h="700">
                <a:moveTo>
                  <a:pt x="0" y="332"/>
                </a:moveTo>
                <a:lnTo>
                  <a:pt x="598" y="700"/>
                </a:lnTo>
                <a:lnTo>
                  <a:pt x="597" y="0"/>
                </a:lnTo>
                <a:lnTo>
                  <a:pt x="0" y="332"/>
                </a:lnTo>
                <a:close/>
              </a:path>
            </a:pathLst>
          </a:custGeom>
          <a:solidFill>
            <a:srgbClr val="319EE6"/>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3" name="Freeform 9"/>
          <p:cNvSpPr>
            <a:spLocks/>
          </p:cNvSpPr>
          <p:nvPr/>
        </p:nvSpPr>
        <p:spPr bwMode="auto">
          <a:xfrm>
            <a:off x="6299897" y="3658355"/>
            <a:ext cx="1219200" cy="1426464"/>
          </a:xfrm>
          <a:custGeom>
            <a:avLst/>
            <a:gdLst>
              <a:gd name="T0" fmla="*/ 600 w 600"/>
              <a:gd name="T1" fmla="*/ 323 h 702"/>
              <a:gd name="T2" fmla="*/ 0 w 600"/>
              <a:gd name="T3" fmla="*/ 702 h 702"/>
              <a:gd name="T4" fmla="*/ 0 w 600"/>
              <a:gd name="T5" fmla="*/ 0 h 702"/>
              <a:gd name="T6" fmla="*/ 600 w 600"/>
              <a:gd name="T7" fmla="*/ 323 h 702"/>
            </a:gdLst>
            <a:ahLst/>
            <a:cxnLst>
              <a:cxn ang="0">
                <a:pos x="T0" y="T1"/>
              </a:cxn>
              <a:cxn ang="0">
                <a:pos x="T2" y="T3"/>
              </a:cxn>
              <a:cxn ang="0">
                <a:pos x="T4" y="T5"/>
              </a:cxn>
              <a:cxn ang="0">
                <a:pos x="T6" y="T7"/>
              </a:cxn>
            </a:cxnLst>
            <a:rect l="0" t="0" r="r" b="b"/>
            <a:pathLst>
              <a:path w="600" h="702">
                <a:moveTo>
                  <a:pt x="600" y="323"/>
                </a:moveTo>
                <a:lnTo>
                  <a:pt x="0" y="702"/>
                </a:lnTo>
                <a:lnTo>
                  <a:pt x="0" y="0"/>
                </a:lnTo>
                <a:lnTo>
                  <a:pt x="600" y="323"/>
                </a:lnTo>
                <a:close/>
              </a:path>
            </a:pathLst>
          </a:custGeom>
          <a:solidFill>
            <a:schemeClr val="bg1">
              <a:lumMod val="65000"/>
            </a:schemeClr>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4" name="Freeform 10"/>
          <p:cNvSpPr>
            <a:spLocks/>
          </p:cNvSpPr>
          <p:nvPr/>
        </p:nvSpPr>
        <p:spPr bwMode="auto">
          <a:xfrm>
            <a:off x="5082478" y="3652426"/>
            <a:ext cx="1219200" cy="1426464"/>
          </a:xfrm>
          <a:custGeom>
            <a:avLst/>
            <a:gdLst>
              <a:gd name="T0" fmla="*/ 0 w 600"/>
              <a:gd name="T1" fmla="*/ 323 h 702"/>
              <a:gd name="T2" fmla="*/ 600 w 600"/>
              <a:gd name="T3" fmla="*/ 702 h 702"/>
              <a:gd name="T4" fmla="*/ 599 w 600"/>
              <a:gd name="T5" fmla="*/ 0 h 702"/>
              <a:gd name="T6" fmla="*/ 0 w 600"/>
              <a:gd name="T7" fmla="*/ 323 h 702"/>
            </a:gdLst>
            <a:ahLst/>
            <a:cxnLst>
              <a:cxn ang="0">
                <a:pos x="T0" y="T1"/>
              </a:cxn>
              <a:cxn ang="0">
                <a:pos x="T2" y="T3"/>
              </a:cxn>
              <a:cxn ang="0">
                <a:pos x="T4" y="T5"/>
              </a:cxn>
              <a:cxn ang="0">
                <a:pos x="T6" y="T7"/>
              </a:cxn>
            </a:cxnLst>
            <a:rect l="0" t="0" r="r" b="b"/>
            <a:pathLst>
              <a:path w="600" h="702">
                <a:moveTo>
                  <a:pt x="0" y="323"/>
                </a:moveTo>
                <a:lnTo>
                  <a:pt x="600" y="702"/>
                </a:lnTo>
                <a:lnTo>
                  <a:pt x="599" y="0"/>
                </a:lnTo>
                <a:lnTo>
                  <a:pt x="0" y="323"/>
                </a:lnTo>
                <a:close/>
              </a:path>
            </a:pathLst>
          </a:custGeom>
          <a:solidFill>
            <a:srgbClr val="319EE6"/>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5" name="Freeform 11"/>
          <p:cNvSpPr>
            <a:spLocks/>
          </p:cNvSpPr>
          <p:nvPr/>
        </p:nvSpPr>
        <p:spPr bwMode="auto">
          <a:xfrm>
            <a:off x="5807902" y="3357790"/>
            <a:ext cx="493776" cy="562865"/>
          </a:xfrm>
          <a:custGeom>
            <a:avLst/>
            <a:gdLst>
              <a:gd name="T0" fmla="*/ 0 w 243"/>
              <a:gd name="T1" fmla="*/ 277 h 277"/>
              <a:gd name="T2" fmla="*/ 243 w 243"/>
              <a:gd name="T3" fmla="*/ 148 h 277"/>
              <a:gd name="T4" fmla="*/ 2 w 243"/>
              <a:gd name="T5" fmla="*/ 0 h 277"/>
              <a:gd name="T6" fmla="*/ 0 w 243"/>
              <a:gd name="T7" fmla="*/ 277 h 277"/>
            </a:gdLst>
            <a:ahLst/>
            <a:cxnLst>
              <a:cxn ang="0">
                <a:pos x="T0" y="T1"/>
              </a:cxn>
              <a:cxn ang="0">
                <a:pos x="T2" y="T3"/>
              </a:cxn>
              <a:cxn ang="0">
                <a:pos x="T4" y="T5"/>
              </a:cxn>
              <a:cxn ang="0">
                <a:pos x="T6" y="T7"/>
              </a:cxn>
            </a:cxnLst>
            <a:rect l="0" t="0" r="r" b="b"/>
            <a:pathLst>
              <a:path w="243" h="277">
                <a:moveTo>
                  <a:pt x="0" y="277"/>
                </a:moveTo>
                <a:lnTo>
                  <a:pt x="243" y="148"/>
                </a:lnTo>
                <a:lnTo>
                  <a:pt x="2" y="0"/>
                </a:lnTo>
                <a:lnTo>
                  <a:pt x="0" y="277"/>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6" name="Freeform 12"/>
          <p:cNvSpPr>
            <a:spLocks/>
          </p:cNvSpPr>
          <p:nvPr/>
        </p:nvSpPr>
        <p:spPr bwMode="auto">
          <a:xfrm>
            <a:off x="6293800" y="3349508"/>
            <a:ext cx="491744" cy="562865"/>
          </a:xfrm>
          <a:custGeom>
            <a:avLst/>
            <a:gdLst>
              <a:gd name="T0" fmla="*/ 242 w 242"/>
              <a:gd name="T1" fmla="*/ 277 h 277"/>
              <a:gd name="T2" fmla="*/ 0 w 242"/>
              <a:gd name="T3" fmla="*/ 148 h 277"/>
              <a:gd name="T4" fmla="*/ 241 w 242"/>
              <a:gd name="T5" fmla="*/ 0 h 277"/>
              <a:gd name="T6" fmla="*/ 242 w 242"/>
              <a:gd name="T7" fmla="*/ 277 h 277"/>
            </a:gdLst>
            <a:ahLst/>
            <a:cxnLst>
              <a:cxn ang="0">
                <a:pos x="T0" y="T1"/>
              </a:cxn>
              <a:cxn ang="0">
                <a:pos x="T2" y="T3"/>
              </a:cxn>
              <a:cxn ang="0">
                <a:pos x="T4" y="T5"/>
              </a:cxn>
              <a:cxn ang="0">
                <a:pos x="T6" y="T7"/>
              </a:cxn>
            </a:cxnLst>
            <a:rect l="0" t="0" r="r" b="b"/>
            <a:pathLst>
              <a:path w="242" h="277">
                <a:moveTo>
                  <a:pt x="242" y="277"/>
                </a:moveTo>
                <a:lnTo>
                  <a:pt x="0" y="148"/>
                </a:lnTo>
                <a:lnTo>
                  <a:pt x="241" y="0"/>
                </a:lnTo>
                <a:lnTo>
                  <a:pt x="242" y="277"/>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7" name="Freeform 13"/>
          <p:cNvSpPr>
            <a:spLocks/>
          </p:cNvSpPr>
          <p:nvPr/>
        </p:nvSpPr>
        <p:spPr bwMode="auto">
          <a:xfrm>
            <a:off x="6299897" y="3089631"/>
            <a:ext cx="489712" cy="573024"/>
          </a:xfrm>
          <a:custGeom>
            <a:avLst/>
            <a:gdLst>
              <a:gd name="T0" fmla="*/ 241 w 241"/>
              <a:gd name="T1" fmla="*/ 134 h 282"/>
              <a:gd name="T2" fmla="*/ 0 w 241"/>
              <a:gd name="T3" fmla="*/ 282 h 282"/>
              <a:gd name="T4" fmla="*/ 0 w 241"/>
              <a:gd name="T5" fmla="*/ 0 h 282"/>
              <a:gd name="T6" fmla="*/ 241 w 241"/>
              <a:gd name="T7" fmla="*/ 134 h 282"/>
            </a:gdLst>
            <a:ahLst/>
            <a:cxnLst>
              <a:cxn ang="0">
                <a:pos x="T0" y="T1"/>
              </a:cxn>
              <a:cxn ang="0">
                <a:pos x="T2" y="T3"/>
              </a:cxn>
              <a:cxn ang="0">
                <a:pos x="T4" y="T5"/>
              </a:cxn>
              <a:cxn ang="0">
                <a:pos x="T6" y="T7"/>
              </a:cxn>
            </a:cxnLst>
            <a:rect l="0" t="0" r="r" b="b"/>
            <a:pathLst>
              <a:path w="241" h="282">
                <a:moveTo>
                  <a:pt x="241" y="134"/>
                </a:moveTo>
                <a:lnTo>
                  <a:pt x="0" y="282"/>
                </a:lnTo>
                <a:lnTo>
                  <a:pt x="0" y="0"/>
                </a:lnTo>
                <a:lnTo>
                  <a:pt x="241" y="134"/>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8" name="Freeform 14"/>
          <p:cNvSpPr>
            <a:spLocks/>
          </p:cNvSpPr>
          <p:nvPr/>
        </p:nvSpPr>
        <p:spPr bwMode="auto">
          <a:xfrm>
            <a:off x="5811966" y="3089631"/>
            <a:ext cx="489712" cy="573024"/>
          </a:xfrm>
          <a:custGeom>
            <a:avLst/>
            <a:gdLst>
              <a:gd name="T0" fmla="*/ 0 w 241"/>
              <a:gd name="T1" fmla="*/ 134 h 282"/>
              <a:gd name="T2" fmla="*/ 241 w 241"/>
              <a:gd name="T3" fmla="*/ 282 h 282"/>
              <a:gd name="T4" fmla="*/ 240 w 241"/>
              <a:gd name="T5" fmla="*/ 0 h 282"/>
              <a:gd name="T6" fmla="*/ 0 w 241"/>
              <a:gd name="T7" fmla="*/ 134 h 282"/>
            </a:gdLst>
            <a:ahLst/>
            <a:cxnLst>
              <a:cxn ang="0">
                <a:pos x="T0" y="T1"/>
              </a:cxn>
              <a:cxn ang="0">
                <a:pos x="T2" y="T3"/>
              </a:cxn>
              <a:cxn ang="0">
                <a:pos x="T4" y="T5"/>
              </a:cxn>
              <a:cxn ang="0">
                <a:pos x="T6" y="T7"/>
              </a:cxn>
            </a:cxnLst>
            <a:rect l="0" t="0" r="r" b="b"/>
            <a:pathLst>
              <a:path w="241" h="282">
                <a:moveTo>
                  <a:pt x="0" y="134"/>
                </a:moveTo>
                <a:lnTo>
                  <a:pt x="241" y="282"/>
                </a:lnTo>
                <a:lnTo>
                  <a:pt x="240" y="0"/>
                </a:lnTo>
                <a:lnTo>
                  <a:pt x="0" y="134"/>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29" name="Freeform 15"/>
          <p:cNvSpPr>
            <a:spLocks/>
          </p:cNvSpPr>
          <p:nvPr/>
        </p:nvSpPr>
        <p:spPr bwMode="auto">
          <a:xfrm>
            <a:off x="6299897" y="3648789"/>
            <a:ext cx="491744" cy="573024"/>
          </a:xfrm>
          <a:custGeom>
            <a:avLst/>
            <a:gdLst>
              <a:gd name="T0" fmla="*/ 242 w 242"/>
              <a:gd name="T1" fmla="*/ 129 h 282"/>
              <a:gd name="T2" fmla="*/ 0 w 242"/>
              <a:gd name="T3" fmla="*/ 282 h 282"/>
              <a:gd name="T4" fmla="*/ 0 w 242"/>
              <a:gd name="T5" fmla="*/ 0 h 282"/>
              <a:gd name="T6" fmla="*/ 242 w 242"/>
              <a:gd name="T7" fmla="*/ 129 h 282"/>
            </a:gdLst>
            <a:ahLst/>
            <a:cxnLst>
              <a:cxn ang="0">
                <a:pos x="T0" y="T1"/>
              </a:cxn>
              <a:cxn ang="0">
                <a:pos x="T2" y="T3"/>
              </a:cxn>
              <a:cxn ang="0">
                <a:pos x="T4" y="T5"/>
              </a:cxn>
              <a:cxn ang="0">
                <a:pos x="T6" y="T7"/>
              </a:cxn>
            </a:cxnLst>
            <a:rect l="0" t="0" r="r" b="b"/>
            <a:pathLst>
              <a:path w="242" h="282">
                <a:moveTo>
                  <a:pt x="242" y="129"/>
                </a:moveTo>
                <a:lnTo>
                  <a:pt x="0" y="282"/>
                </a:lnTo>
                <a:lnTo>
                  <a:pt x="0" y="0"/>
                </a:lnTo>
                <a:lnTo>
                  <a:pt x="242" y="129"/>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0" name="Freeform 16"/>
          <p:cNvSpPr>
            <a:spLocks/>
          </p:cNvSpPr>
          <p:nvPr/>
        </p:nvSpPr>
        <p:spPr bwMode="auto">
          <a:xfrm>
            <a:off x="5807902" y="3652426"/>
            <a:ext cx="493776" cy="573024"/>
          </a:xfrm>
          <a:custGeom>
            <a:avLst/>
            <a:gdLst>
              <a:gd name="T0" fmla="*/ 0 w 243"/>
              <a:gd name="T1" fmla="*/ 129 h 282"/>
              <a:gd name="T2" fmla="*/ 243 w 243"/>
              <a:gd name="T3" fmla="*/ 282 h 282"/>
              <a:gd name="T4" fmla="*/ 242 w 243"/>
              <a:gd name="T5" fmla="*/ 0 h 282"/>
              <a:gd name="T6" fmla="*/ 0 w 243"/>
              <a:gd name="T7" fmla="*/ 129 h 282"/>
            </a:gdLst>
            <a:ahLst/>
            <a:cxnLst>
              <a:cxn ang="0">
                <a:pos x="T0" y="T1"/>
              </a:cxn>
              <a:cxn ang="0">
                <a:pos x="T2" y="T3"/>
              </a:cxn>
              <a:cxn ang="0">
                <a:pos x="T4" y="T5"/>
              </a:cxn>
              <a:cxn ang="0">
                <a:pos x="T6" y="T7"/>
              </a:cxn>
            </a:cxnLst>
            <a:rect l="0" t="0" r="r" b="b"/>
            <a:pathLst>
              <a:path w="243" h="282">
                <a:moveTo>
                  <a:pt x="0" y="129"/>
                </a:moveTo>
                <a:lnTo>
                  <a:pt x="243" y="282"/>
                </a:lnTo>
                <a:lnTo>
                  <a:pt x="242" y="0"/>
                </a:lnTo>
                <a:lnTo>
                  <a:pt x="0" y="129"/>
                </a:lnTo>
                <a:close/>
              </a:path>
            </a:pathLst>
          </a:custGeom>
          <a:solidFill>
            <a:srgbClr val="45C1A5"/>
          </a:solid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p>
        </p:txBody>
      </p:sp>
      <p:pic>
        <p:nvPicPr>
          <p:cNvPr id="137" name="Picture 5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35658" y="3404177"/>
            <a:ext cx="514800" cy="514800"/>
          </a:xfrm>
          <a:prstGeom prst="rect">
            <a:avLst/>
          </a:prstGeom>
        </p:spPr>
      </p:pic>
      <p:pic>
        <p:nvPicPr>
          <p:cNvPr id="2" name="图片 1" descr="规则.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057" y="2688485"/>
            <a:ext cx="359264" cy="359702"/>
          </a:xfrm>
          <a:prstGeom prst="rect">
            <a:avLst/>
          </a:prstGeom>
        </p:spPr>
      </p:pic>
      <p:pic>
        <p:nvPicPr>
          <p:cNvPr id="3" name="图片 2" descr="全生命周期管理.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6465717" y="2661464"/>
            <a:ext cx="445279" cy="445830"/>
          </a:xfrm>
          <a:prstGeom prst="rect">
            <a:avLst/>
          </a:prstGeom>
        </p:spPr>
      </p:pic>
      <p:pic>
        <p:nvPicPr>
          <p:cNvPr id="4" name="图片 3" descr="文件上传.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6117" y="4188091"/>
            <a:ext cx="314895" cy="378519"/>
          </a:xfrm>
          <a:prstGeom prst="rect">
            <a:avLst/>
          </a:prstGeom>
        </p:spPr>
      </p:pic>
      <p:pic>
        <p:nvPicPr>
          <p:cNvPr id="5" name="图片 4" descr="查询.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114" y="3431533"/>
            <a:ext cx="406451" cy="391788"/>
          </a:xfrm>
          <a:prstGeom prst="rect">
            <a:avLst/>
          </a:prstGeom>
        </p:spPr>
      </p:pic>
      <p:pic>
        <p:nvPicPr>
          <p:cNvPr id="6" name="图片 5" descr="名单.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9726" y="3431534"/>
            <a:ext cx="391788" cy="391788"/>
          </a:xfrm>
          <a:prstGeom prst="rect">
            <a:avLst/>
          </a:prstGeom>
        </p:spPr>
      </p:pic>
      <p:pic>
        <p:nvPicPr>
          <p:cNvPr id="7" name="图片 6" descr="监控报表.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1392" y="4201603"/>
            <a:ext cx="401159" cy="351259"/>
          </a:xfrm>
          <a:prstGeom prst="rect">
            <a:avLst/>
          </a:prstGeom>
        </p:spPr>
      </p:pic>
      <p:sp>
        <p:nvSpPr>
          <p:cNvPr id="138" name="TextBox 18"/>
          <p:cNvSpPr txBox="1"/>
          <p:nvPr/>
        </p:nvSpPr>
        <p:spPr>
          <a:xfrm>
            <a:off x="805392" y="1181035"/>
            <a:ext cx="10044000" cy="369332"/>
          </a:xfrm>
          <a:prstGeom prst="rect">
            <a:avLst/>
          </a:prstGeom>
          <a:noFill/>
        </p:spPr>
        <p:txBody>
          <a:bodyPr wrap="square" rtlCol="0">
            <a:spAutoFit/>
          </a:bodyPr>
          <a:lstStyle/>
          <a:p>
            <a:r>
              <a:rPr lang="en-US" altLang="zh-CN" b="1" dirty="0">
                <a:solidFill>
                  <a:srgbClr val="051640"/>
                </a:solidFill>
                <a:latin typeface="Calibri" panose="020F0502020204030204" pitchFamily="34" charset="0"/>
              </a:rPr>
              <a:t>Core</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product</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functions</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of</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risk</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management</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platform</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for</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partner</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as</a:t>
            </a:r>
            <a:r>
              <a:rPr lang="zh-CN" altLang="en-US" b="1" dirty="0">
                <a:solidFill>
                  <a:srgbClr val="051640"/>
                </a:solidFill>
                <a:latin typeface="Calibri" panose="020F0502020204030204" pitchFamily="34" charset="0"/>
              </a:rPr>
              <a:t> </a:t>
            </a:r>
            <a:r>
              <a:rPr lang="en-US" altLang="zh-CN" b="1" dirty="0">
                <a:solidFill>
                  <a:srgbClr val="051640"/>
                </a:solidFill>
                <a:latin typeface="Calibri" panose="020F0502020204030204" pitchFamily="34" charset="0"/>
              </a:rPr>
              <a:t>follows</a:t>
            </a:r>
            <a:r>
              <a:rPr lang="zh-CN" altLang="zh-CN" b="1" dirty="0">
                <a:solidFill>
                  <a:srgbClr val="051640"/>
                </a:solidFill>
                <a:latin typeface="Calibri" panose="020F0502020204030204" pitchFamily="34" charset="0"/>
              </a:rPr>
              <a:t>:</a:t>
            </a:r>
            <a:endParaRPr lang="zh-CN" altLang="en-US" b="1" dirty="0">
              <a:solidFill>
                <a:srgbClr val="051640"/>
              </a:solidFill>
              <a:latin typeface="Calibri" panose="020F0502020204030204" pitchFamily="34" charset="0"/>
            </a:endParaRPr>
          </a:p>
        </p:txBody>
      </p:sp>
      <p:sp>
        <p:nvSpPr>
          <p:cNvPr id="139" name="文本框 73"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E6636BC20180234D78A0072836F0B3A042B9B20218E2AB70A2D98F3BB1BC2B897B4EB138E1683B0A22E923083846D0EB4A19215AF1D04BF11BBFC2147E3E1AD724FE9EAD0E26F4C7649928076FA245E7FB91E5C37C663231A816719877C06C68DF06249A4E3</a:t>
            </a:r>
          </a:p>
        </p:txBody>
      </p:sp>
      <p:sp>
        <p:nvSpPr>
          <p:cNvPr id="8" name="Title 7">
            <a:extLst>
              <a:ext uri="{FF2B5EF4-FFF2-40B4-BE49-F238E27FC236}">
                <a16:creationId xmlns:a16="http://schemas.microsoft.com/office/drawing/2014/main" id="{8D667894-D789-C241-983D-B33B10A1DA79}"/>
              </a:ext>
            </a:extLst>
          </p:cNvPr>
          <p:cNvSpPr>
            <a:spLocks noGrp="1"/>
          </p:cNvSpPr>
          <p:nvPr>
            <p:ph type="title"/>
          </p:nvPr>
        </p:nvSpPr>
        <p:spPr/>
        <p:txBody>
          <a:bodyPr/>
          <a:lstStyle/>
          <a:p>
            <a:r>
              <a:rPr lang="en-US" dirty="0"/>
              <a:t>Local Strategy Management Platform</a:t>
            </a:r>
          </a:p>
        </p:txBody>
      </p:sp>
    </p:spTree>
    <p:extLst>
      <p:ext uri="{BB962C8B-B14F-4D97-AF65-F5344CB8AC3E}">
        <p14:creationId xmlns:p14="http://schemas.microsoft.com/office/powerpoint/2010/main" val="156722728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1F0"/>
        </a:solidFill>
        <a:effectLst/>
      </p:bgPr>
    </p:bg>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A5A5CFD-9909-0D4C-BD7E-1D4886C64112}"/>
              </a:ext>
            </a:extLst>
          </p:cNvPr>
          <p:cNvSpPr>
            <a:spLocks/>
          </p:cNvSpPr>
          <p:nvPr/>
        </p:nvSpPr>
        <p:spPr bwMode="auto">
          <a:xfrm>
            <a:off x="-1" y="4941168"/>
            <a:ext cx="12601575" cy="1916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lvl1pPr>
              <a:lnSpc>
                <a:spcPct val="90000"/>
              </a:lnSpc>
              <a:spcBef>
                <a:spcPts val="1000"/>
              </a:spcBef>
              <a:buClr>
                <a:srgbClr val="000000"/>
              </a:buClr>
              <a:buSzPct val="100000"/>
              <a:buFont typeface="Arial" charset="0"/>
              <a:buChar char="•"/>
              <a:defRPr kumimoji="1" sz="2800">
                <a:solidFill>
                  <a:srgbClr val="000000"/>
                </a:solidFill>
                <a:latin typeface="Microsoft YaHei" charset="-122"/>
                <a:ea typeface="宋体" charset="-122"/>
                <a:cs typeface="Microsoft YaHei" charset="-122"/>
                <a:sym typeface="Microsoft YaHei" charset="-122"/>
              </a:defRPr>
            </a:lvl1pPr>
            <a:lvl2pPr marL="742950" indent="-285750">
              <a:lnSpc>
                <a:spcPct val="90000"/>
              </a:lnSpc>
              <a:spcBef>
                <a:spcPts val="1000"/>
              </a:spcBef>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2pPr>
            <a:lvl3pPr marL="1143000" indent="-319088">
              <a:lnSpc>
                <a:spcPct val="90000"/>
              </a:lnSpc>
              <a:spcBef>
                <a:spcPts val="1000"/>
              </a:spcBef>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3pPr>
            <a:lvl4pPr marL="1600200" indent="-228600">
              <a:lnSpc>
                <a:spcPct val="90000"/>
              </a:lnSpc>
              <a:spcBef>
                <a:spcPts val="1000"/>
              </a:spcBef>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4pPr>
            <a:lvl5pPr marL="2057400" indent="-228600">
              <a:lnSpc>
                <a:spcPct val="90000"/>
              </a:lnSpc>
              <a:spcBef>
                <a:spcPts val="1000"/>
              </a:spcBef>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5pPr>
            <a:lvl6pPr marL="2514600" indent="-228600" eaLnBrk="0" fontAlgn="base" hangingPunct="0">
              <a:lnSpc>
                <a:spcPct val="90000"/>
              </a:lnSpc>
              <a:spcBef>
                <a:spcPts val="1000"/>
              </a:spcBef>
              <a:spcAft>
                <a:spcPct val="0"/>
              </a:spcAft>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6pPr>
            <a:lvl7pPr marL="2971800" indent="-228600" eaLnBrk="0" fontAlgn="base" hangingPunct="0">
              <a:lnSpc>
                <a:spcPct val="90000"/>
              </a:lnSpc>
              <a:spcBef>
                <a:spcPts val="1000"/>
              </a:spcBef>
              <a:spcAft>
                <a:spcPct val="0"/>
              </a:spcAft>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7pPr>
            <a:lvl8pPr marL="3429000" indent="-228600" eaLnBrk="0" fontAlgn="base" hangingPunct="0">
              <a:lnSpc>
                <a:spcPct val="90000"/>
              </a:lnSpc>
              <a:spcBef>
                <a:spcPts val="1000"/>
              </a:spcBef>
              <a:spcAft>
                <a:spcPct val="0"/>
              </a:spcAft>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8pPr>
            <a:lvl9pPr marL="3886200" indent="-228600" eaLnBrk="0" fontAlgn="base" hangingPunct="0">
              <a:lnSpc>
                <a:spcPct val="90000"/>
              </a:lnSpc>
              <a:spcBef>
                <a:spcPts val="1000"/>
              </a:spcBef>
              <a:spcAft>
                <a:spcPct val="0"/>
              </a:spcAft>
              <a:buClr>
                <a:srgbClr val="000000"/>
              </a:buClr>
              <a:buSzPct val="100000"/>
              <a:buFont typeface="Arial" charset="0"/>
              <a:buChar char="•"/>
              <a:defRPr kumimoji="1" sz="2800">
                <a:solidFill>
                  <a:srgbClr val="000000"/>
                </a:solidFill>
                <a:latin typeface="Microsoft YaHei" charset="-122"/>
                <a:ea typeface="Microsoft YaHei" charset="-122"/>
                <a:cs typeface="Microsoft YaHei" charset="-122"/>
                <a:sym typeface="Microsoft YaHei" charset="-122"/>
              </a:defRPr>
            </a:lvl9pPr>
          </a:lstStyle>
          <a:p>
            <a:pPr eaLnBrk="1">
              <a:lnSpc>
                <a:spcPct val="100000"/>
              </a:lnSpc>
              <a:spcBef>
                <a:spcPct val="0"/>
              </a:spcBef>
              <a:buSzTx/>
              <a:buFontTx/>
              <a:buNone/>
            </a:pPr>
            <a:endParaRPr kumimoji="0" lang="zh-CN" altLang="en-US" sz="1800"/>
          </a:p>
        </p:txBody>
      </p:sp>
      <p:sp>
        <p:nvSpPr>
          <p:cNvPr id="2" name="标题 1"/>
          <p:cNvSpPr>
            <a:spLocks noGrp="1"/>
          </p:cNvSpPr>
          <p:nvPr>
            <p:ph type="ctrTitle"/>
          </p:nvPr>
        </p:nvSpPr>
        <p:spPr>
          <a:xfrm>
            <a:off x="1404243" y="1375330"/>
            <a:ext cx="10134715" cy="2483320"/>
          </a:xfrm>
        </p:spPr>
        <p:txBody>
          <a:bodyPr vert="horz" lIns="90000" tIns="45720" rIns="91440" bIns="45720" rtlCol="0" anchor="ctr">
            <a:noAutofit/>
          </a:bodyPr>
          <a:lstStyle/>
          <a:p>
            <a:pPr algn="l">
              <a:lnSpc>
                <a:spcPct val="150000"/>
              </a:lnSpc>
            </a:pPr>
            <a:r>
              <a:rPr lang="en-US" altLang="zh-CN" sz="4000" b="1" dirty="0">
                <a:solidFill>
                  <a:schemeClr val="bg1"/>
                </a:solidFill>
              </a:rPr>
              <a:t>Thank You.</a:t>
            </a:r>
            <a:endParaRPr lang="en-US" altLang="zh-CN" sz="1400" b="1" spc="200" dirty="0">
              <a:solidFill>
                <a:schemeClr val="bg1"/>
              </a:solidFill>
              <a:latin typeface="微软雅黑" panose="020B0503020204020204" charset="-122"/>
              <a:ea typeface="微软雅黑" panose="020B0503020204020204" charset="-122"/>
              <a:cs typeface="+mn-cs"/>
            </a:endParaRPr>
          </a:p>
        </p:txBody>
      </p:sp>
      <p:sp>
        <p:nvSpPr>
          <p:cNvPr id="3" name="副标题 2"/>
          <p:cNvSpPr>
            <a:spLocks noGrp="1"/>
          </p:cNvSpPr>
          <p:nvPr>
            <p:ph type="subTitle" idx="1"/>
          </p:nvPr>
        </p:nvSpPr>
        <p:spPr>
          <a:xfrm>
            <a:off x="8605043" y="4537843"/>
            <a:ext cx="3043066" cy="806649"/>
          </a:xfrm>
        </p:spPr>
        <p:txBody>
          <a:bodyPr>
            <a:normAutofit/>
          </a:bodyPr>
          <a:lstStyle/>
          <a:p>
            <a:pPr algn="r"/>
            <a:r>
              <a:rPr lang="en-US" altLang="zh-CN" sz="2000" b="1" i="1" dirty="0" err="1">
                <a:solidFill>
                  <a:schemeClr val="bg1"/>
                </a:solidFill>
                <a:latin typeface="+mn-lt"/>
                <a:ea typeface="微软雅黑" panose="020B0503020204020204" charset="-122"/>
              </a:rPr>
              <a:t>Glocal</a:t>
            </a:r>
            <a:r>
              <a:rPr lang="en-US" altLang="zh-CN" sz="2000" b="1" i="1" dirty="0">
                <a:solidFill>
                  <a:schemeClr val="bg1"/>
                </a:solidFill>
                <a:latin typeface="+mn-lt"/>
                <a:ea typeface="微软雅黑" panose="020B0503020204020204" charset="-122"/>
              </a:rPr>
              <a:t> Risk Dev Team</a:t>
            </a:r>
          </a:p>
          <a:p>
            <a:pPr algn="r"/>
            <a:r>
              <a:rPr lang="en-US" altLang="zh-CN" sz="2000" b="1" i="1" dirty="0">
                <a:solidFill>
                  <a:srgbClr val="00B1F0"/>
                </a:solidFill>
                <a:latin typeface="+mn-lt"/>
                <a:ea typeface="微软雅黑" panose="020B0503020204020204" charset="-122"/>
              </a:rPr>
              <a:t>Michael (</a:t>
            </a:r>
            <a:r>
              <a:rPr lang="zh-CN" altLang="en-US" sz="2000" b="1" i="1" dirty="0">
                <a:solidFill>
                  <a:srgbClr val="00B1F0"/>
                </a:solidFill>
                <a:latin typeface="+mn-lt"/>
                <a:ea typeface="微软雅黑" panose="020B0503020204020204" charset="-122"/>
              </a:rPr>
              <a:t>宾伯</a:t>
            </a:r>
            <a:r>
              <a:rPr lang="en-US" altLang="zh-CN" sz="2000" b="1" i="1" dirty="0">
                <a:solidFill>
                  <a:srgbClr val="00B1F0"/>
                </a:solidFill>
                <a:latin typeface="+mn-lt"/>
                <a:ea typeface="微软雅黑" panose="020B0503020204020204" charset="-122"/>
              </a:rPr>
              <a:t>)</a:t>
            </a:r>
            <a:endParaRPr lang="zh-CN" altLang="en-US" sz="2000" b="1" i="1" dirty="0">
              <a:solidFill>
                <a:srgbClr val="00B1F0"/>
              </a:solidFill>
              <a:latin typeface="+mn-lt"/>
              <a:ea typeface="微软雅黑" panose="020B0503020204020204" charset="-122"/>
            </a:endParaRPr>
          </a:p>
        </p:txBody>
      </p:sp>
      <p:pic>
        <p:nvPicPr>
          <p:cNvPr id="5" name="Picture 2" descr="C:\Users\yuxin.lsw\Desktop\蚂蚁金服\蚂蚁金服\蚂蚁金服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243" y="5743318"/>
            <a:ext cx="1926473" cy="1114682"/>
          </a:xfrm>
          <a:prstGeom prst="rect">
            <a:avLst/>
          </a:prstGeom>
          <a:noFill/>
        </p:spPr>
      </p:pic>
      <p:sp>
        <p:nvSpPr>
          <p:cNvPr id="6"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8" name="Rectangle 4">
            <a:extLst>
              <a:ext uri="{FF2B5EF4-FFF2-40B4-BE49-F238E27FC236}">
                <a16:creationId xmlns:a16="http://schemas.microsoft.com/office/drawing/2014/main" id="{D395A90B-B50B-4C4F-984B-B1D565F7ECF2}"/>
              </a:ext>
            </a:extLst>
          </p:cNvPr>
          <p:cNvSpPr>
            <a:spLocks/>
          </p:cNvSpPr>
          <p:nvPr/>
        </p:nvSpPr>
        <p:spPr bwMode="auto">
          <a:xfrm>
            <a:off x="10564166" y="6194425"/>
            <a:ext cx="10652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800" tIns="50800" rIns="50800" bIns="50800" anchor="ctr">
            <a:spAutoFit/>
          </a:bodyPr>
          <a:lstStyle/>
          <a:p>
            <a:pPr eaLnBrk="1">
              <a:buClr>
                <a:srgbClr val="000000"/>
              </a:buClr>
            </a:pPr>
            <a:r>
              <a:rPr lang="en-US" altLang="zh-CN" sz="900" dirty="0" err="1">
                <a:solidFill>
                  <a:srgbClr val="53585F"/>
                </a:solidFill>
                <a:ea typeface="宋体" charset="-122"/>
              </a:rPr>
              <a:t>www.antfin.com</a:t>
            </a:r>
            <a:endParaRPr lang="en-US" altLang="zh-CN" sz="900" dirty="0">
              <a:solidFill>
                <a:srgbClr val="53585F"/>
              </a:solidFill>
              <a:ea typeface="宋体" charset="-122"/>
            </a:endParaRPr>
          </a:p>
        </p:txBody>
      </p:sp>
    </p:spTree>
    <p:extLst>
      <p:ext uri="{BB962C8B-B14F-4D97-AF65-F5344CB8AC3E}">
        <p14:creationId xmlns:p14="http://schemas.microsoft.com/office/powerpoint/2010/main" val="410835610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About Ant Financial</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pic>
        <p:nvPicPr>
          <p:cNvPr id="4" name="Picture 3">
            <a:extLst>
              <a:ext uri="{FF2B5EF4-FFF2-40B4-BE49-F238E27FC236}">
                <a16:creationId xmlns:a16="http://schemas.microsoft.com/office/drawing/2014/main" id="{C019F4D4-0AA3-A149-8CB7-F83C095E6FDF}"/>
              </a:ext>
            </a:extLst>
          </p:cNvPr>
          <p:cNvPicPr>
            <a:picLocks noChangeAspect="1"/>
          </p:cNvPicPr>
          <p:nvPr/>
        </p:nvPicPr>
        <p:blipFill rotWithShape="1">
          <a:blip r:embed="rId3">
            <a:extLst>
              <a:ext uri="{28A0092B-C50C-407E-A947-70E740481C1C}">
                <a14:useLocalDpi xmlns:a14="http://schemas.microsoft.com/office/drawing/2010/main" val="0"/>
              </a:ext>
            </a:extLst>
          </a:blip>
          <a:srcRect b="14036"/>
          <a:stretch/>
        </p:blipFill>
        <p:spPr>
          <a:xfrm>
            <a:off x="-14130" y="1"/>
            <a:ext cx="12615705" cy="3376981"/>
          </a:xfrm>
          <a:prstGeom prst="rect">
            <a:avLst/>
          </a:prstGeom>
        </p:spPr>
      </p:pic>
      <p:sp>
        <p:nvSpPr>
          <p:cNvPr id="5" name="Rectangle 4">
            <a:extLst>
              <a:ext uri="{FF2B5EF4-FFF2-40B4-BE49-F238E27FC236}">
                <a16:creationId xmlns:a16="http://schemas.microsoft.com/office/drawing/2014/main" id="{1E3688E9-0343-BF4C-B34C-CDBF5B9CBD92}"/>
              </a:ext>
            </a:extLst>
          </p:cNvPr>
          <p:cNvSpPr/>
          <p:nvPr/>
        </p:nvSpPr>
        <p:spPr bwMode="auto">
          <a:xfrm>
            <a:off x="-14130" y="-9884"/>
            <a:ext cx="8357222" cy="3432563"/>
          </a:xfrm>
          <a:prstGeom prst="rect">
            <a:avLst/>
          </a:prstGeom>
          <a:gradFill>
            <a:gsLst>
              <a:gs pos="0">
                <a:schemeClr val="tx2">
                  <a:alpha val="0"/>
                </a:schemeClr>
              </a:gs>
              <a:gs pos="100000">
                <a:srgbClr val="505050"/>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14">
            <a:extLst>
              <a:ext uri="{FF2B5EF4-FFF2-40B4-BE49-F238E27FC236}">
                <a16:creationId xmlns:a16="http://schemas.microsoft.com/office/drawing/2014/main" id="{A4071619-E975-B544-93A7-4B5EF7197D20}"/>
              </a:ext>
            </a:extLst>
          </p:cNvPr>
          <p:cNvSpPr txBox="1">
            <a:spLocks/>
          </p:cNvSpPr>
          <p:nvPr/>
        </p:nvSpPr>
        <p:spPr>
          <a:xfrm>
            <a:off x="1072611" y="3771813"/>
            <a:ext cx="3060000" cy="1566029"/>
          </a:xfrm>
          <a:prstGeom prst="rect">
            <a:avLst/>
          </a:prstGeom>
        </p:spPr>
        <p:txBody>
          <a:bodyPr vert="horz" wrap="square" lIns="143428"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554">
              <a:spcBef>
                <a:spcPts val="588"/>
              </a:spcBef>
              <a:spcAft>
                <a:spcPts val="588"/>
              </a:spcAft>
              <a:buNone/>
              <a:defRPr/>
            </a:pPr>
            <a:r>
              <a:rPr lang="en-US" sz="2000" dirty="0">
                <a:solidFill>
                  <a:srgbClr val="FF8C00"/>
                </a:solidFill>
                <a:latin typeface="Segoe UI"/>
                <a:cs typeface="Segoe UI Semilight" panose="020B0402040204020203" pitchFamily="34" charset="0"/>
              </a:rPr>
              <a:t>Ant Financial Services Group is dedicated to using technology to provide </a:t>
            </a:r>
            <a:r>
              <a:rPr lang="en-US" sz="2000" b="1" i="1" dirty="0">
                <a:solidFill>
                  <a:srgbClr val="92D050"/>
                </a:solidFill>
                <a:latin typeface="Segoe UI"/>
                <a:cs typeface="Segoe UI Semilight" panose="020B0402040204020203" pitchFamily="34" charset="0"/>
              </a:rPr>
              <a:t>inclusive financial services</a:t>
            </a:r>
            <a:r>
              <a:rPr lang="en-US" sz="2000" dirty="0">
                <a:solidFill>
                  <a:srgbClr val="FF8C00"/>
                </a:solidFill>
                <a:latin typeface="Segoe UI"/>
                <a:cs typeface="Segoe UI Semilight" panose="020B0402040204020203" pitchFamily="34" charset="0"/>
              </a:rPr>
              <a:t> to individuals as well as small and micro enterprises.</a:t>
            </a:r>
          </a:p>
        </p:txBody>
      </p:sp>
      <p:sp>
        <p:nvSpPr>
          <p:cNvPr id="7" name="Text Placeholder 14">
            <a:extLst>
              <a:ext uri="{FF2B5EF4-FFF2-40B4-BE49-F238E27FC236}">
                <a16:creationId xmlns:a16="http://schemas.microsoft.com/office/drawing/2014/main" id="{567690A1-15B5-8143-8425-1AEE6E1E32EF}"/>
              </a:ext>
            </a:extLst>
          </p:cNvPr>
          <p:cNvSpPr txBox="1">
            <a:spLocks/>
          </p:cNvSpPr>
          <p:nvPr/>
        </p:nvSpPr>
        <p:spPr>
          <a:xfrm>
            <a:off x="4749267" y="3750801"/>
            <a:ext cx="3060000" cy="1289030"/>
          </a:xfrm>
          <a:prstGeom prst="rect">
            <a:avLst/>
          </a:prstGeom>
        </p:spPr>
        <p:txBody>
          <a:bodyPr vert="horz" wrap="square" lIns="143428"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554">
              <a:spcBef>
                <a:spcPts val="588"/>
              </a:spcBef>
              <a:spcAft>
                <a:spcPts val="588"/>
              </a:spcAft>
              <a:buNone/>
              <a:defRPr/>
            </a:pPr>
            <a:r>
              <a:rPr lang="en-US" sz="2000" dirty="0">
                <a:solidFill>
                  <a:srgbClr val="FF8C00"/>
                </a:solidFill>
                <a:latin typeface="Segoe UI"/>
                <a:cs typeface="Segoe UI Semilight" panose="020B0402040204020203" pitchFamily="34" charset="0"/>
              </a:rPr>
              <a:t>We believe financial services should be </a:t>
            </a:r>
            <a:r>
              <a:rPr lang="en-US" sz="2000" b="1" i="1" dirty="0">
                <a:solidFill>
                  <a:srgbClr val="00B0F0"/>
                </a:solidFill>
                <a:latin typeface="Segoe UI"/>
                <a:cs typeface="Segoe UI Semilight" panose="020B0402040204020203" pitchFamily="34" charset="0"/>
              </a:rPr>
              <a:t>simple</a:t>
            </a:r>
            <a:r>
              <a:rPr lang="en-US" sz="2000" dirty="0">
                <a:solidFill>
                  <a:srgbClr val="FF8C00"/>
                </a:solidFill>
                <a:latin typeface="Segoe UI"/>
                <a:cs typeface="Segoe UI Semilight" panose="020B0402040204020203" pitchFamily="34" charset="0"/>
              </a:rPr>
              <a:t>, </a:t>
            </a:r>
            <a:r>
              <a:rPr lang="en-US" sz="2000" b="1" i="1" dirty="0">
                <a:solidFill>
                  <a:srgbClr val="FF8C00"/>
                </a:solidFill>
                <a:latin typeface="Segoe UI"/>
                <a:cs typeface="Segoe UI Semilight" panose="020B0402040204020203" pitchFamily="34" charset="0"/>
              </a:rPr>
              <a:t>low-cost</a:t>
            </a:r>
            <a:r>
              <a:rPr lang="en-US" sz="2000" dirty="0">
                <a:solidFill>
                  <a:srgbClr val="FF8C00"/>
                </a:solidFill>
                <a:latin typeface="Segoe UI"/>
                <a:cs typeface="Segoe UI Semilight" panose="020B0402040204020203" pitchFamily="34" charset="0"/>
              </a:rPr>
              <a:t> and </a:t>
            </a:r>
            <a:r>
              <a:rPr lang="en-US" sz="2000" b="1" i="1" dirty="0">
                <a:solidFill>
                  <a:srgbClr val="92D050"/>
                </a:solidFill>
                <a:latin typeface="Segoe UI"/>
                <a:cs typeface="Segoe UI Semilight" panose="020B0402040204020203" pitchFamily="34" charset="0"/>
              </a:rPr>
              <a:t>accessible to the many</a:t>
            </a:r>
            <a:r>
              <a:rPr lang="en-US" sz="2000" dirty="0">
                <a:solidFill>
                  <a:srgbClr val="FF8C00"/>
                </a:solidFill>
                <a:latin typeface="Segoe UI"/>
                <a:cs typeface="Segoe UI Semilight" panose="020B0402040204020203" pitchFamily="34" charset="0"/>
              </a:rPr>
              <a:t>, not the few.</a:t>
            </a:r>
          </a:p>
        </p:txBody>
      </p:sp>
      <p:sp>
        <p:nvSpPr>
          <p:cNvPr id="8" name="Text Placeholder 14">
            <a:extLst>
              <a:ext uri="{FF2B5EF4-FFF2-40B4-BE49-F238E27FC236}">
                <a16:creationId xmlns:a16="http://schemas.microsoft.com/office/drawing/2014/main" id="{546893C8-D3D2-1247-9D9A-5A3F73480C78}"/>
              </a:ext>
            </a:extLst>
          </p:cNvPr>
          <p:cNvSpPr txBox="1">
            <a:spLocks/>
          </p:cNvSpPr>
          <p:nvPr/>
        </p:nvSpPr>
        <p:spPr>
          <a:xfrm>
            <a:off x="8425923" y="3750801"/>
            <a:ext cx="3060000" cy="1289030"/>
          </a:xfrm>
          <a:prstGeom prst="rect">
            <a:avLst/>
          </a:prstGeom>
        </p:spPr>
        <p:txBody>
          <a:bodyPr vert="horz" wrap="square" lIns="143428" tIns="89642" rIns="0" bIns="89642"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554">
              <a:spcBef>
                <a:spcPts val="588"/>
              </a:spcBef>
              <a:spcAft>
                <a:spcPts val="588"/>
              </a:spcAft>
              <a:buNone/>
              <a:defRPr/>
            </a:pPr>
            <a:r>
              <a:rPr lang="en-US" sz="2000" dirty="0">
                <a:solidFill>
                  <a:srgbClr val="FF8C00"/>
                </a:solidFill>
                <a:latin typeface="Segoe UI"/>
                <a:cs typeface="Segoe UI Semilight" panose="020B0402040204020203" pitchFamily="34" charset="0"/>
              </a:rPr>
              <a:t>Ant Financial is building an </a:t>
            </a:r>
            <a:r>
              <a:rPr lang="en-US" sz="2000" b="1" dirty="0">
                <a:solidFill>
                  <a:srgbClr val="FF0000"/>
                </a:solidFill>
                <a:latin typeface="Segoe UI"/>
                <a:cs typeface="Segoe UI Semilight" panose="020B0402040204020203" pitchFamily="34" charset="0"/>
              </a:rPr>
              <a:t>open ecosystem</a:t>
            </a:r>
            <a:r>
              <a:rPr lang="en-US" sz="2000" dirty="0">
                <a:solidFill>
                  <a:srgbClr val="FF8C00"/>
                </a:solidFill>
                <a:latin typeface="Segoe UI"/>
                <a:cs typeface="Segoe UI Semilight" panose="020B0402040204020203" pitchFamily="34" charset="0"/>
              </a:rPr>
              <a:t>, enabling traditional financial institutions to provide services in a more efficient way. </a:t>
            </a:r>
          </a:p>
        </p:txBody>
      </p:sp>
      <p:sp>
        <p:nvSpPr>
          <p:cNvPr id="12" name="Title 1">
            <a:extLst>
              <a:ext uri="{FF2B5EF4-FFF2-40B4-BE49-F238E27FC236}">
                <a16:creationId xmlns:a16="http://schemas.microsoft.com/office/drawing/2014/main" id="{4A3A786D-2316-034D-9261-D08C641792BA}"/>
              </a:ext>
            </a:extLst>
          </p:cNvPr>
          <p:cNvSpPr txBox="1">
            <a:spLocks/>
          </p:cNvSpPr>
          <p:nvPr/>
        </p:nvSpPr>
        <p:spPr>
          <a:xfrm>
            <a:off x="492074" y="1161183"/>
            <a:ext cx="11636302" cy="8996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rgbClr val="00B0F0"/>
                </a:solidFill>
                <a:latin typeface="微软雅黑" panose="020B0503020204020204" pitchFamily="34" charset="-122"/>
                <a:ea typeface="微软雅黑" panose="020B0503020204020204" pitchFamily="34" charset="-122"/>
                <a:cs typeface="+mj-cs"/>
              </a:defRPr>
            </a:lvl1pPr>
          </a:lstStyle>
          <a:p>
            <a:r>
              <a:rPr lang="en-US" sz="5295" dirty="0">
                <a:gradFill>
                  <a:gsLst>
                    <a:gs pos="1250">
                      <a:schemeClr val="bg1"/>
                    </a:gs>
                    <a:gs pos="100000">
                      <a:schemeClr val="bg1"/>
                    </a:gs>
                  </a:gsLst>
                  <a:lin ang="5400000" scaled="0"/>
                </a:gradFill>
              </a:rPr>
              <a:t>About Ant Financial</a:t>
            </a:r>
          </a:p>
        </p:txBody>
      </p:sp>
    </p:spTree>
    <p:extLst>
      <p:ext uri="{BB962C8B-B14F-4D97-AF65-F5344CB8AC3E}">
        <p14:creationId xmlns:p14="http://schemas.microsoft.com/office/powerpoint/2010/main" val="452790177"/>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What we do</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pic>
        <p:nvPicPr>
          <p:cNvPr id="4" name="图片 3" descr="Macintosh HD:Users:annawan:Desktop:蚂蚁金服的业务架构:蚂蚁金服的业务架构.001.jpeg">
            <a:extLst>
              <a:ext uri="{FF2B5EF4-FFF2-40B4-BE49-F238E27FC236}">
                <a16:creationId xmlns:a16="http://schemas.microsoft.com/office/drawing/2014/main" id="{B2528B1A-4D1E-394A-A8B9-14C9F062CB11}"/>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1180626" y="860190"/>
            <a:ext cx="10315773" cy="5136942"/>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024475702"/>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Our History</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5" name="文本框 6">
            <a:extLst>
              <a:ext uri="{FF2B5EF4-FFF2-40B4-BE49-F238E27FC236}">
                <a16:creationId xmlns:a16="http://schemas.microsoft.com/office/drawing/2014/main" id="{6B932A1E-8CA1-A94D-A645-12E74999D5EB}"/>
              </a:ext>
            </a:extLst>
          </p:cNvPr>
          <p:cNvSpPr txBox="1"/>
          <p:nvPr/>
        </p:nvSpPr>
        <p:spPr>
          <a:xfrm>
            <a:off x="1101854" y="1484784"/>
            <a:ext cx="10397866" cy="44832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latinLnBrk="1" hangingPunct="0"/>
            <a:r>
              <a:rPr lang="en-US" altLang="zh-CN" sz="2400" kern="0" dirty="0">
                <a:solidFill>
                  <a:srgbClr val="000000"/>
                </a:solidFill>
                <a:latin typeface="Imprint MT Shadow"/>
                <a:cs typeface="Imprint MT Shadow"/>
                <a:sym typeface="Helvetica Light"/>
              </a:rPr>
              <a:t>Rebranded as Ant Financial Services Group in October 2014</a:t>
            </a:r>
          </a:p>
          <a:p>
            <a:pPr defTabSz="412750" latinLnBrk="1" hangingPunct="0"/>
            <a:endParaRPr lang="en-US" altLang="zh-CN" sz="2400" kern="0" dirty="0">
              <a:solidFill>
                <a:srgbClr val="000000"/>
              </a:solidFill>
              <a:latin typeface="Imprint MT Shadow"/>
              <a:cs typeface="Imprint MT Shadow"/>
              <a:sym typeface="Helvetica Light"/>
            </a:endParaRPr>
          </a:p>
          <a:p>
            <a:pPr defTabSz="412750" latinLnBrk="1" hangingPunct="0"/>
            <a:r>
              <a:rPr lang="en-US" altLang="zh-CN" sz="2400" kern="0" dirty="0">
                <a:solidFill>
                  <a:srgbClr val="000000"/>
                </a:solidFill>
                <a:latin typeface="Imprint MT Shadow"/>
                <a:cs typeface="Imprint MT Shadow"/>
                <a:sym typeface="Helvetica Light"/>
              </a:rPr>
              <a:t>Small and Micro Financial Services Company was set up in 2011 when Alipay was spun off from Alibaba Group</a:t>
            </a:r>
          </a:p>
          <a:p>
            <a:pPr defTabSz="412750" latinLnBrk="1" hangingPunct="0"/>
            <a:endParaRPr lang="en-US" altLang="zh-CN" sz="2400" kern="0" dirty="0">
              <a:solidFill>
                <a:srgbClr val="000000"/>
              </a:solidFill>
              <a:latin typeface="Imprint MT Shadow"/>
              <a:cs typeface="Imprint MT Shadow"/>
              <a:sym typeface="Helvetica Light"/>
            </a:endParaRPr>
          </a:p>
          <a:p>
            <a:pPr defTabSz="412750" latinLnBrk="1" hangingPunct="0"/>
            <a:r>
              <a:rPr lang="en-US" altLang="zh-CN" sz="2400" kern="0" dirty="0">
                <a:solidFill>
                  <a:srgbClr val="000000"/>
                </a:solidFill>
                <a:latin typeface="Imprint MT Shadow"/>
                <a:cs typeface="Imprint MT Shadow"/>
                <a:sym typeface="Helvetica Light"/>
              </a:rPr>
              <a:t>Alipay was created to address the issue of trust between buyers and </a:t>
            </a:r>
          </a:p>
          <a:p>
            <a:pPr defTabSz="412750" latinLnBrk="1" hangingPunct="0"/>
            <a:r>
              <a:rPr lang="en-US" altLang="zh-CN" sz="2400" kern="0" dirty="0">
                <a:solidFill>
                  <a:srgbClr val="000000"/>
                </a:solidFill>
                <a:latin typeface="Imprint MT Shadow"/>
                <a:cs typeface="Imprint MT Shadow"/>
                <a:sym typeface="Helvetica Light"/>
              </a:rPr>
              <a:t>sellers online in 2004 </a:t>
            </a:r>
          </a:p>
          <a:p>
            <a:pPr defTabSz="412750" latinLnBrk="1" hangingPunct="0"/>
            <a:endParaRPr lang="en-US" altLang="zh-CN" sz="2400" kern="0" dirty="0">
              <a:solidFill>
                <a:srgbClr val="000000"/>
              </a:solidFill>
              <a:latin typeface="Imprint MT Shadow"/>
              <a:cs typeface="Imprint MT Shadow"/>
              <a:sym typeface="Helvetica Light"/>
            </a:endParaRPr>
          </a:p>
          <a:p>
            <a:pPr defTabSz="412750" latinLnBrk="1" hangingPunct="0"/>
            <a:endParaRPr lang="en-US" altLang="zh-CN" sz="2400" kern="0" dirty="0">
              <a:solidFill>
                <a:srgbClr val="000000"/>
              </a:solidFill>
              <a:latin typeface="Imprint MT Shadow"/>
              <a:cs typeface="Imprint MT Shadow"/>
              <a:sym typeface="Helvetica Light"/>
            </a:endParaRPr>
          </a:p>
          <a:p>
            <a:pPr algn="ctr" defTabSz="412750" latinLnBrk="1" hangingPunct="0"/>
            <a:endParaRPr lang="en-US" altLang="zh-CN" sz="2400" kern="0" dirty="0">
              <a:solidFill>
                <a:srgbClr val="000000"/>
              </a:solidFill>
              <a:latin typeface="Imprint MT Shadow"/>
              <a:cs typeface="Imprint MT Shadow"/>
              <a:sym typeface="Helvetica Light"/>
            </a:endParaRPr>
          </a:p>
          <a:p>
            <a:pPr algn="ctr" defTabSz="412750" latinLnBrk="1" hangingPunct="0"/>
            <a:endParaRPr lang="en-US" altLang="zh-CN" sz="2400" kern="0" dirty="0">
              <a:solidFill>
                <a:srgbClr val="000000"/>
              </a:solidFill>
              <a:latin typeface="Imprint MT Shadow"/>
              <a:cs typeface="Imprint MT Shadow"/>
              <a:sym typeface="Helvetica Light"/>
            </a:endParaRPr>
          </a:p>
          <a:p>
            <a:pPr algn="ctr" defTabSz="412750" latinLnBrk="1" hangingPunct="0"/>
            <a:endParaRPr lang="zh-CN" altLang="en-US" sz="2400" kern="0" dirty="0">
              <a:solidFill>
                <a:srgbClr val="000000"/>
              </a:solidFill>
              <a:latin typeface="Imprint MT Shadow"/>
              <a:cs typeface="Imprint MT Shadow"/>
              <a:sym typeface="Helvetica Light"/>
            </a:endParaRPr>
          </a:p>
        </p:txBody>
      </p:sp>
    </p:spTree>
    <p:extLst>
      <p:ext uri="{BB962C8B-B14F-4D97-AF65-F5344CB8AC3E}">
        <p14:creationId xmlns:p14="http://schemas.microsoft.com/office/powerpoint/2010/main" val="3447403605"/>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5734228" y="2498397"/>
            <a:ext cx="1168401" cy="1"/>
          </a:xfrm>
          <a:prstGeom prst="line">
            <a:avLst/>
          </a:prstGeom>
          <a:ln w="25400">
            <a:solidFill>
              <a:srgbClr val="136297"/>
            </a:solidFill>
            <a:custDash>
              <a:ds d="200000" sp="200000"/>
            </a:custDash>
            <a:miter lim="400000"/>
          </a:ln>
        </p:spPr>
        <p:txBody>
          <a:bodyPr lIns="0" tIns="0" rIns="0" bIns="0" anchor="ctr"/>
          <a:lstStyle/>
          <a:p>
            <a:pPr lvl="0">
              <a:defRPr sz="3200"/>
            </a:pPr>
            <a:endParaRPr sz="1600">
              <a:latin typeface="微软雅黑"/>
              <a:ea typeface="微软雅黑"/>
              <a:cs typeface="微软雅黑"/>
            </a:endParaRPr>
          </a:p>
        </p:txBody>
      </p:sp>
      <p:sp>
        <p:nvSpPr>
          <p:cNvPr id="211" name="Shape 211"/>
          <p:cNvSpPr/>
          <p:nvPr/>
        </p:nvSpPr>
        <p:spPr>
          <a:xfrm>
            <a:off x="1473727" y="2677345"/>
            <a:ext cx="9985734" cy="30469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rtl="0" latinLnBrk="1" hangingPunct="0"/>
            <a:r>
              <a:rPr lang="en-US" altLang="zh-CN" sz="2200" dirty="0">
                <a:solidFill>
                  <a:srgbClr val="000000"/>
                </a:solidFill>
                <a:latin typeface="Imprint MT Shadow"/>
                <a:cs typeface="Imprint MT Shadow"/>
              </a:rPr>
              <a:t>World’s leading third-party payment platform</a:t>
            </a:r>
          </a:p>
          <a:p>
            <a:pPr rtl="0" latinLnBrk="1" hangingPunct="0"/>
            <a:r>
              <a:rPr lang="en-US" altLang="zh-CN" sz="2200" dirty="0">
                <a:solidFill>
                  <a:srgbClr val="000000"/>
                </a:solidFill>
                <a:latin typeface="Imprint MT Shadow"/>
                <a:cs typeface="Imprint MT Shadow"/>
              </a:rPr>
              <a:t>Alipay has evolved from a digital wallet to a lifestyle enabler</a:t>
            </a:r>
          </a:p>
          <a:p>
            <a:pPr rtl="0" latinLnBrk="1" hangingPunct="0"/>
            <a:endParaRPr lang="en-US" altLang="zh-CN" sz="2200" dirty="0">
              <a:solidFill>
                <a:srgbClr val="000000"/>
              </a:solidFill>
              <a:latin typeface="Imprint MT Shadow"/>
              <a:cs typeface="Imprint MT Shadow"/>
            </a:endParaRPr>
          </a:p>
          <a:p>
            <a:pPr rtl="0" latinLnBrk="1" hangingPunct="0"/>
            <a:r>
              <a:rPr lang="en-US" altLang="zh-CN" sz="2200" dirty="0">
                <a:solidFill>
                  <a:srgbClr val="000000"/>
                </a:solidFill>
                <a:latin typeface="Imprint MT Shadow"/>
                <a:cs typeface="Imprint MT Shadow"/>
              </a:rPr>
              <a:t>It offers online payment functions such as </a:t>
            </a:r>
            <a:r>
              <a:rPr lang="en-US" altLang="zh-CN" sz="2200" dirty="0">
                <a:solidFill>
                  <a:schemeClr val="accent1">
                    <a:lumMod val="75000"/>
                  </a:schemeClr>
                </a:solidFill>
                <a:latin typeface="Imprint MT Shadow"/>
                <a:cs typeface="Imprint MT Shadow"/>
              </a:rPr>
              <a:t>online</a:t>
            </a:r>
            <a:r>
              <a:rPr lang="en-US" altLang="zh-CN" sz="2200" dirty="0">
                <a:solidFill>
                  <a:srgbClr val="000000"/>
                </a:solidFill>
                <a:latin typeface="Imprint MT Shadow"/>
                <a:cs typeface="Imprint MT Shadow"/>
              </a:rPr>
              <a:t> </a:t>
            </a:r>
            <a:r>
              <a:rPr lang="en-US" altLang="zh-CN" sz="2200" dirty="0">
                <a:solidFill>
                  <a:schemeClr val="accent1">
                    <a:lumMod val="75000"/>
                  </a:schemeClr>
                </a:solidFill>
                <a:latin typeface="Imprint MT Shadow"/>
                <a:cs typeface="Imprint MT Shadow"/>
              </a:rPr>
              <a:t>shopping payment, money transfer, and utility bill payments</a:t>
            </a:r>
          </a:p>
          <a:p>
            <a:pPr rtl="0" latinLnBrk="1" hangingPunct="0"/>
            <a:endParaRPr lang="en-US" altLang="zh-CN" sz="2200" dirty="0">
              <a:solidFill>
                <a:srgbClr val="000000"/>
              </a:solidFill>
              <a:latin typeface="Imprint MT Shadow"/>
              <a:cs typeface="Imprint MT Shadow"/>
            </a:endParaRPr>
          </a:p>
          <a:p>
            <a:pPr rtl="0" latinLnBrk="1" hangingPunct="0"/>
            <a:r>
              <a:rPr lang="en-US" altLang="zh-CN" sz="2200" dirty="0">
                <a:solidFill>
                  <a:srgbClr val="000000"/>
                </a:solidFill>
                <a:latin typeface="Imprint MT Shadow"/>
                <a:cs typeface="Imprint MT Shadow"/>
              </a:rPr>
              <a:t>In addition, it is expanding to offline payments both inside and outside of China. Over 3,000,000 </a:t>
            </a:r>
            <a:r>
              <a:rPr lang="en-US" altLang="zh-CN" sz="2200" dirty="0">
                <a:solidFill>
                  <a:schemeClr val="accent1">
                    <a:lumMod val="75000"/>
                  </a:schemeClr>
                </a:solidFill>
                <a:latin typeface="Imprint MT Shadow"/>
                <a:cs typeface="Imprint MT Shadow"/>
              </a:rPr>
              <a:t>brick-and-mortar merchants </a:t>
            </a:r>
            <a:r>
              <a:rPr lang="en-US" altLang="zh-CN" sz="2200" dirty="0">
                <a:solidFill>
                  <a:srgbClr val="000000"/>
                </a:solidFill>
                <a:latin typeface="Imprint MT Shadow"/>
                <a:cs typeface="Imprint MT Shadow"/>
              </a:rPr>
              <a:t>and over one million </a:t>
            </a:r>
          </a:p>
          <a:p>
            <a:pPr rtl="0" latinLnBrk="1" hangingPunct="0"/>
            <a:r>
              <a:rPr lang="en-US" altLang="zh-CN" sz="2200" dirty="0">
                <a:solidFill>
                  <a:srgbClr val="000000"/>
                </a:solidFill>
                <a:latin typeface="Imprint MT Shadow"/>
                <a:cs typeface="Imprint MT Shadow"/>
              </a:rPr>
              <a:t>taxis now accept Alipay in China</a:t>
            </a:r>
          </a:p>
        </p:txBody>
      </p:sp>
      <p:pic>
        <p:nvPicPr>
          <p:cNvPr id="3" name="图片 2" descr="蚂蚁金服品牌介绍_PPT_Yahei.003副本.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53516" y="1717589"/>
            <a:ext cx="704850" cy="704850"/>
          </a:xfrm>
          <a:prstGeom prst="rect">
            <a:avLst/>
          </a:prstGeom>
        </p:spPr>
      </p:pic>
      <p:pic>
        <p:nvPicPr>
          <p:cNvPr id="13" name="pasted-image.pdf"/>
          <p:cNvPicPr/>
          <p:nvPr/>
        </p:nvPicPr>
        <p:blipFill>
          <a:blip r:embed="rId3">
            <a:extLst/>
          </a:blip>
          <a:stretch>
            <a:fillRect/>
          </a:stretch>
        </p:blipFill>
        <p:spPr>
          <a:xfrm>
            <a:off x="5379088" y="991032"/>
            <a:ext cx="1843399" cy="637768"/>
          </a:xfrm>
          <a:prstGeom prst="rect">
            <a:avLst/>
          </a:prstGeom>
          <a:ln w="12700">
            <a:miter lim="400000"/>
          </a:ln>
        </p:spPr>
      </p:pic>
    </p:spTree>
    <p:extLst>
      <p:ext uri="{BB962C8B-B14F-4D97-AF65-F5344CB8AC3E}">
        <p14:creationId xmlns:p14="http://schemas.microsoft.com/office/powerpoint/2010/main" val="284510077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1965548" y="2177755"/>
            <a:ext cx="1275670"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12000" spc="239">
                <a:solidFill>
                  <a:srgbClr val="F39019"/>
                </a:solidFill>
                <a:latin typeface="DINPro-Medium"/>
                <a:ea typeface="DINPro-Medium"/>
                <a:cs typeface="DINPro-Medium"/>
                <a:sym typeface="DINPro-Medium"/>
              </a:defRPr>
            </a:lvl1pPr>
          </a:lstStyle>
          <a:p>
            <a:pPr lvl="0">
              <a:defRPr sz="1800" spc="0">
                <a:solidFill>
                  <a:srgbClr val="000000"/>
                </a:solidFill>
              </a:defRPr>
            </a:pPr>
            <a:r>
              <a:rPr lang="en-US" altLang="zh-CN" sz="6000" spc="120" dirty="0">
                <a:latin typeface="Imprint MT Shadow"/>
                <a:ea typeface="微软雅黑"/>
                <a:cs typeface="Imprint MT Shadow"/>
              </a:rPr>
              <a:t>450</a:t>
            </a:r>
            <a:endParaRPr sz="6000" spc="120" dirty="0">
              <a:latin typeface="Imprint MT Shadow"/>
              <a:ea typeface="微软雅黑"/>
              <a:cs typeface="Imprint MT Shadow"/>
            </a:endParaRPr>
          </a:p>
        </p:txBody>
      </p:sp>
      <p:sp>
        <p:nvSpPr>
          <p:cNvPr id="183" name="Shape 183"/>
          <p:cNvSpPr/>
          <p:nvPr/>
        </p:nvSpPr>
        <p:spPr>
          <a:xfrm>
            <a:off x="2571298" y="3255990"/>
            <a:ext cx="1725152"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altLang="zh-CN" sz="1800" spc="36" dirty="0">
                <a:latin typeface="Imprint MT Shadow"/>
                <a:ea typeface="微软雅黑"/>
                <a:cs typeface="Imprint MT Shadow"/>
              </a:rPr>
              <a:t>Real</a:t>
            </a:r>
            <a:r>
              <a:rPr lang="zh-CN" altLang="en-US" sz="1800" spc="36" dirty="0">
                <a:latin typeface="Imprint MT Shadow"/>
                <a:ea typeface="微软雅黑"/>
                <a:cs typeface="Imprint MT Shadow"/>
              </a:rPr>
              <a:t> </a:t>
            </a:r>
            <a:r>
              <a:rPr lang="en-US" altLang="zh-CN" sz="1800" spc="36" dirty="0">
                <a:latin typeface="Imprint MT Shadow"/>
                <a:ea typeface="微软雅黑"/>
                <a:cs typeface="Imprint MT Shadow"/>
              </a:rPr>
              <a:t>name</a:t>
            </a:r>
            <a:r>
              <a:rPr lang="zh-CN" altLang="en-US" sz="1800" spc="36" dirty="0">
                <a:latin typeface="Imprint MT Shadow"/>
                <a:ea typeface="微软雅黑"/>
                <a:cs typeface="Imprint MT Shadow"/>
              </a:rPr>
              <a:t> </a:t>
            </a:r>
            <a:r>
              <a:rPr lang="en-US" sz="1800" spc="36" dirty="0">
                <a:latin typeface="Imprint MT Shadow"/>
                <a:ea typeface="微软雅黑"/>
                <a:cs typeface="Imprint MT Shadow"/>
              </a:rPr>
              <a:t>users</a:t>
            </a:r>
            <a:endParaRPr sz="1800" spc="36" dirty="0">
              <a:latin typeface="Imprint MT Shadow"/>
              <a:ea typeface="微软雅黑"/>
              <a:cs typeface="Imprint MT Shadow"/>
            </a:endParaRPr>
          </a:p>
        </p:txBody>
      </p:sp>
      <p:sp>
        <p:nvSpPr>
          <p:cNvPr id="184" name="Shape 184"/>
          <p:cNvSpPr/>
          <p:nvPr/>
        </p:nvSpPr>
        <p:spPr>
          <a:xfrm>
            <a:off x="3326765" y="2754637"/>
            <a:ext cx="1256754" cy="53655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pc="100">
                <a:solidFill>
                  <a:srgbClr val="F39019"/>
                </a:solidFill>
                <a:latin typeface="Lantinghei SC Extralight"/>
                <a:ea typeface="Lantinghei SC Extralight"/>
                <a:cs typeface="Lantinghei SC Extralight"/>
                <a:sym typeface="Lantinghei SC Extralight"/>
              </a:defRPr>
            </a:lvl1pPr>
          </a:lstStyle>
          <a:p>
            <a:pPr lvl="0">
              <a:defRPr sz="1800" spc="0">
                <a:solidFill>
                  <a:srgbClr val="000000"/>
                </a:solidFill>
              </a:defRPr>
            </a:pPr>
            <a:r>
              <a:rPr lang="en-US" sz="2500" spc="50" dirty="0">
                <a:latin typeface="Imprint MT Shadow"/>
                <a:ea typeface="微软雅黑"/>
                <a:cs typeface="Imprint MT Shadow"/>
              </a:rPr>
              <a:t>million+</a:t>
            </a:r>
            <a:endParaRPr sz="2500" spc="50" dirty="0">
              <a:latin typeface="Imprint MT Shadow"/>
              <a:ea typeface="微软雅黑"/>
              <a:cs typeface="Imprint MT Shadow"/>
            </a:endParaRPr>
          </a:p>
        </p:txBody>
      </p:sp>
      <p:sp>
        <p:nvSpPr>
          <p:cNvPr id="185" name="Shape 185"/>
          <p:cNvSpPr/>
          <p:nvPr/>
        </p:nvSpPr>
        <p:spPr>
          <a:xfrm>
            <a:off x="5452401" y="2177755"/>
            <a:ext cx="1730282"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12000" spc="239">
                <a:solidFill>
                  <a:srgbClr val="F39019"/>
                </a:solidFill>
                <a:latin typeface="DINPro-Medium"/>
                <a:ea typeface="DINPro-Medium"/>
                <a:cs typeface="DINPro-Medium"/>
                <a:sym typeface="DINPro-Medium"/>
              </a:defRPr>
            </a:lvl1pPr>
          </a:lstStyle>
          <a:p>
            <a:pPr lvl="0">
              <a:defRPr sz="1800" spc="0">
                <a:solidFill>
                  <a:srgbClr val="000000"/>
                </a:solidFill>
              </a:defRPr>
            </a:pPr>
            <a:r>
              <a:rPr sz="6000" spc="120" dirty="0">
                <a:latin typeface="Imprint MT Shadow"/>
                <a:ea typeface="微软雅黑"/>
                <a:cs typeface="Imprint MT Shadow"/>
              </a:rPr>
              <a:t>200+</a:t>
            </a:r>
          </a:p>
        </p:txBody>
      </p:sp>
      <p:sp>
        <p:nvSpPr>
          <p:cNvPr id="186" name="Shape 186"/>
          <p:cNvSpPr/>
          <p:nvPr/>
        </p:nvSpPr>
        <p:spPr>
          <a:xfrm>
            <a:off x="5370764" y="3255990"/>
            <a:ext cx="1916935"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Financial partners</a:t>
            </a:r>
            <a:endParaRPr sz="1800" spc="36" dirty="0">
              <a:latin typeface="Imprint MT Shadow"/>
              <a:ea typeface="微软雅黑"/>
              <a:cs typeface="Imprint MT Shadow"/>
            </a:endParaRPr>
          </a:p>
        </p:txBody>
      </p:sp>
      <p:sp>
        <p:nvSpPr>
          <p:cNvPr id="187" name="Shape 187"/>
          <p:cNvSpPr/>
          <p:nvPr/>
        </p:nvSpPr>
        <p:spPr>
          <a:xfrm>
            <a:off x="8076667" y="2211277"/>
            <a:ext cx="796757"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9400" spc="188">
                <a:solidFill>
                  <a:srgbClr val="F39019"/>
                </a:solidFill>
                <a:latin typeface="Lantinghei SC Demibold"/>
                <a:ea typeface="Lantinghei SC Demibold"/>
                <a:cs typeface="Lantinghei SC Demibold"/>
                <a:sym typeface="Lantinghei SC Demibold"/>
              </a:defRPr>
            </a:lvl1pPr>
          </a:lstStyle>
          <a:p>
            <a:pPr lvl="0">
              <a:defRPr sz="1800" spc="0">
                <a:solidFill>
                  <a:srgbClr val="000000"/>
                </a:solidFill>
              </a:defRPr>
            </a:pPr>
            <a:r>
              <a:rPr lang="en-US" sz="6000" spc="94" dirty="0">
                <a:latin typeface="Imprint MT Shadow"/>
                <a:ea typeface="微软雅黑"/>
                <a:cs typeface="Imprint MT Shadow"/>
              </a:rPr>
              <a:t>10</a:t>
            </a:r>
            <a:endParaRPr sz="6000" spc="94" dirty="0">
              <a:latin typeface="Imprint MT Shadow"/>
              <a:ea typeface="微软雅黑"/>
              <a:cs typeface="Imprint MT Shadow"/>
            </a:endParaRPr>
          </a:p>
        </p:txBody>
      </p:sp>
      <p:sp>
        <p:nvSpPr>
          <p:cNvPr id="188" name="Shape 188"/>
          <p:cNvSpPr/>
          <p:nvPr/>
        </p:nvSpPr>
        <p:spPr>
          <a:xfrm>
            <a:off x="8007649" y="3251198"/>
            <a:ext cx="2774799"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Small &amp; Micro Enterprises</a:t>
            </a:r>
            <a:endParaRPr sz="1800" spc="36" dirty="0">
              <a:latin typeface="Imprint MT Shadow"/>
              <a:ea typeface="微软雅黑"/>
              <a:cs typeface="Imprint MT Shadow"/>
            </a:endParaRPr>
          </a:p>
        </p:txBody>
      </p:sp>
      <p:sp>
        <p:nvSpPr>
          <p:cNvPr id="190" name="Shape 190"/>
          <p:cNvSpPr/>
          <p:nvPr/>
        </p:nvSpPr>
        <p:spPr>
          <a:xfrm>
            <a:off x="1320102" y="4448277"/>
            <a:ext cx="1730282"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12000" spc="239">
                <a:latin typeface="DINPro-Medium"/>
                <a:ea typeface="DINPro-Medium"/>
                <a:cs typeface="DINPro-Medium"/>
                <a:sym typeface="DINPro-Medium"/>
              </a:defRPr>
            </a:lvl1pPr>
          </a:lstStyle>
          <a:p>
            <a:pPr lvl="0">
              <a:defRPr sz="1800" spc="0"/>
            </a:pPr>
            <a:r>
              <a:rPr lang="en-US" altLang="zh-CN" sz="6000" spc="120" dirty="0">
                <a:latin typeface="Imprint MT Shadow"/>
                <a:ea typeface="微软雅黑"/>
                <a:cs typeface="Imprint MT Shadow"/>
              </a:rPr>
              <a:t>2</a:t>
            </a:r>
            <a:r>
              <a:rPr sz="6000" spc="120" dirty="0">
                <a:latin typeface="Imprint MT Shadow"/>
                <a:ea typeface="微软雅黑"/>
                <a:cs typeface="Imprint MT Shadow"/>
              </a:rPr>
              <a:t>00+</a:t>
            </a:r>
          </a:p>
        </p:txBody>
      </p:sp>
      <p:sp>
        <p:nvSpPr>
          <p:cNvPr id="191" name="Shape 191"/>
          <p:cNvSpPr/>
          <p:nvPr/>
        </p:nvSpPr>
        <p:spPr>
          <a:xfrm>
            <a:off x="1040307" y="5535712"/>
            <a:ext cx="2389244"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Countries and Regions</a:t>
            </a:r>
            <a:endParaRPr sz="1800" spc="36" dirty="0">
              <a:latin typeface="Imprint MT Shadow"/>
              <a:ea typeface="微软雅黑"/>
              <a:cs typeface="Imprint MT Shadow"/>
            </a:endParaRPr>
          </a:p>
        </p:txBody>
      </p:sp>
      <p:sp>
        <p:nvSpPr>
          <p:cNvPr id="192" name="Shape 192"/>
          <p:cNvSpPr/>
          <p:nvPr/>
        </p:nvSpPr>
        <p:spPr>
          <a:xfrm>
            <a:off x="3821007" y="4428859"/>
            <a:ext cx="3090270"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12000" spc="239">
                <a:latin typeface="DINPro-Medium"/>
                <a:ea typeface="DINPro-Medium"/>
                <a:cs typeface="DINPro-Medium"/>
                <a:sym typeface="DINPro-Medium"/>
              </a:defRPr>
            </a:lvl1pPr>
          </a:lstStyle>
          <a:p>
            <a:pPr lvl="0">
              <a:defRPr sz="1800" spc="0"/>
            </a:pPr>
            <a:r>
              <a:rPr lang="en-US" altLang="zh-CN" sz="6000" spc="120" dirty="0">
                <a:latin typeface="Imprint MT Shadow"/>
                <a:ea typeface="微软雅黑"/>
                <a:cs typeface="Imprint MT Shadow"/>
              </a:rPr>
              <a:t>100,00</a:t>
            </a:r>
            <a:r>
              <a:rPr sz="6000" spc="120" dirty="0">
                <a:latin typeface="Imprint MT Shadow"/>
                <a:ea typeface="微软雅黑"/>
                <a:cs typeface="Imprint MT Shadow"/>
              </a:rPr>
              <a:t>0+</a:t>
            </a:r>
          </a:p>
        </p:txBody>
      </p:sp>
      <p:sp>
        <p:nvSpPr>
          <p:cNvPr id="193" name="Shape 193"/>
          <p:cNvSpPr/>
          <p:nvPr/>
        </p:nvSpPr>
        <p:spPr>
          <a:xfrm>
            <a:off x="4044617" y="5535712"/>
            <a:ext cx="2107693"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Overseas Merchants</a:t>
            </a:r>
            <a:endParaRPr sz="1800" spc="36" dirty="0">
              <a:latin typeface="Imprint MT Shadow"/>
              <a:ea typeface="微软雅黑"/>
              <a:cs typeface="Imprint MT Shadow"/>
            </a:endParaRPr>
          </a:p>
        </p:txBody>
      </p:sp>
      <p:sp>
        <p:nvSpPr>
          <p:cNvPr id="194" name="Shape 194"/>
          <p:cNvSpPr/>
          <p:nvPr/>
        </p:nvSpPr>
        <p:spPr>
          <a:xfrm>
            <a:off x="7385018" y="4448277"/>
            <a:ext cx="803425" cy="12159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12000" spc="239">
                <a:latin typeface="DINPro-Medium"/>
                <a:ea typeface="DINPro-Medium"/>
                <a:cs typeface="DINPro-Medium"/>
                <a:sym typeface="DINPro-Medium"/>
              </a:defRPr>
            </a:lvl1pPr>
          </a:lstStyle>
          <a:p>
            <a:pPr lvl="0">
              <a:defRPr sz="1800" spc="0"/>
            </a:pPr>
            <a:r>
              <a:rPr lang="en-US" altLang="zh-CN" sz="6000" spc="120" dirty="0">
                <a:latin typeface="Imprint MT Shadow"/>
                <a:ea typeface="微软雅黑"/>
                <a:cs typeface="Imprint MT Shadow"/>
              </a:rPr>
              <a:t>21</a:t>
            </a:r>
            <a:endParaRPr sz="6000" spc="120" dirty="0">
              <a:latin typeface="Imprint MT Shadow"/>
              <a:ea typeface="微软雅黑"/>
              <a:cs typeface="Imprint MT Shadow"/>
            </a:endParaRPr>
          </a:p>
        </p:txBody>
      </p:sp>
      <p:sp>
        <p:nvSpPr>
          <p:cNvPr id="195" name="Shape 195"/>
          <p:cNvSpPr/>
          <p:nvPr/>
        </p:nvSpPr>
        <p:spPr>
          <a:xfrm>
            <a:off x="7154593" y="5535712"/>
            <a:ext cx="1166666"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Currencies</a:t>
            </a:r>
            <a:endParaRPr sz="1800" spc="36" dirty="0">
              <a:latin typeface="Imprint MT Shadow"/>
              <a:ea typeface="微软雅黑"/>
              <a:cs typeface="Imprint MT Shadow"/>
            </a:endParaRPr>
          </a:p>
        </p:txBody>
      </p:sp>
      <p:sp>
        <p:nvSpPr>
          <p:cNvPr id="196" name="Shape 196"/>
          <p:cNvSpPr/>
          <p:nvPr/>
        </p:nvSpPr>
        <p:spPr>
          <a:xfrm>
            <a:off x="8800028" y="5535712"/>
            <a:ext cx="2216504" cy="40068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3600" spc="72">
                <a:latin typeface="Lantinghei SC Extralight"/>
                <a:ea typeface="Lantinghei SC Extralight"/>
                <a:cs typeface="Lantinghei SC Extralight"/>
                <a:sym typeface="Lantinghei SC Extralight"/>
              </a:defRPr>
            </a:lvl1pPr>
          </a:lstStyle>
          <a:p>
            <a:pPr lvl="0">
              <a:defRPr sz="1800" spc="0"/>
            </a:pPr>
            <a:r>
              <a:rPr lang="en-US" sz="1800" spc="36" dirty="0">
                <a:latin typeface="Imprint MT Shadow"/>
                <a:ea typeface="微软雅黑"/>
                <a:cs typeface="Imprint MT Shadow"/>
              </a:rPr>
              <a:t>Tax-Refund Services</a:t>
            </a:r>
            <a:endParaRPr sz="1800" spc="36" dirty="0">
              <a:latin typeface="Imprint MT Shadow"/>
              <a:ea typeface="微软雅黑"/>
              <a:cs typeface="Imprint MT Shadow"/>
            </a:endParaRPr>
          </a:p>
        </p:txBody>
      </p:sp>
      <p:sp>
        <p:nvSpPr>
          <p:cNvPr id="197" name="Shape 197"/>
          <p:cNvSpPr/>
          <p:nvPr/>
        </p:nvSpPr>
        <p:spPr>
          <a:xfrm>
            <a:off x="8737154" y="4987858"/>
            <a:ext cx="2422458" cy="672428"/>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z="6400" spc="128">
                <a:latin typeface="Lantinghei SC Demibold"/>
                <a:ea typeface="Lantinghei SC Demibold"/>
                <a:cs typeface="Lantinghei SC Demibold"/>
                <a:sym typeface="Lantinghei SC Demibold"/>
              </a:defRPr>
            </a:lvl1pPr>
          </a:lstStyle>
          <a:p>
            <a:pPr lvl="0">
              <a:defRPr sz="1800" spc="0"/>
            </a:pPr>
            <a:r>
              <a:rPr lang="en-US" sz="3200" spc="64" dirty="0">
                <a:latin typeface="Imprint MT Shadow"/>
                <a:ea typeface="微软雅黑"/>
                <a:cs typeface="Imprint MT Shadow"/>
              </a:rPr>
              <a:t>Korea, EU…</a:t>
            </a:r>
            <a:endParaRPr sz="3200" spc="64" dirty="0">
              <a:latin typeface="Imprint MT Shadow"/>
              <a:ea typeface="微软雅黑"/>
              <a:cs typeface="Imprint MT Shadow"/>
            </a:endParaRPr>
          </a:p>
        </p:txBody>
      </p:sp>
      <p:sp>
        <p:nvSpPr>
          <p:cNvPr id="198" name="Shape 198"/>
          <p:cNvSpPr/>
          <p:nvPr/>
        </p:nvSpPr>
        <p:spPr>
          <a:xfrm>
            <a:off x="5294104" y="6314646"/>
            <a:ext cx="1984006" cy="28424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lnSpc>
                <a:spcPct val="140000"/>
              </a:lnSpc>
              <a:defRPr sz="2400" spc="48">
                <a:solidFill>
                  <a:srgbClr val="F39019"/>
                </a:solidFill>
                <a:latin typeface="Lantinghei SC Demibold"/>
                <a:ea typeface="Lantinghei SC Demibold"/>
                <a:cs typeface="Lantinghei SC Demibold"/>
                <a:sym typeface="Lantinghei SC Demibold"/>
              </a:defRPr>
            </a:lvl1pPr>
          </a:lstStyle>
          <a:p>
            <a:pPr lvl="0">
              <a:defRPr sz="1800" spc="0">
                <a:solidFill>
                  <a:srgbClr val="000000"/>
                </a:solidFill>
              </a:defRPr>
            </a:pPr>
            <a:r>
              <a:rPr lang="en-US" sz="1200" spc="24" dirty="0">
                <a:latin typeface="Imprint MT Shadow"/>
                <a:ea typeface="微软雅黑"/>
                <a:cs typeface="Imprint MT Shadow"/>
              </a:rPr>
              <a:t>Statistics by the End of 201</a:t>
            </a:r>
            <a:r>
              <a:rPr lang="en-US" altLang="zh-CN" sz="1200" spc="24" dirty="0">
                <a:latin typeface="Imprint MT Shadow"/>
                <a:ea typeface="微软雅黑"/>
                <a:cs typeface="Imprint MT Shadow"/>
              </a:rPr>
              <a:t>5</a:t>
            </a:r>
            <a:endParaRPr sz="1200" spc="24" dirty="0">
              <a:latin typeface="Imprint MT Shadow"/>
              <a:ea typeface="微软雅黑"/>
              <a:cs typeface="Imprint MT Shadow"/>
            </a:endParaRPr>
          </a:p>
        </p:txBody>
      </p:sp>
      <p:sp>
        <p:nvSpPr>
          <p:cNvPr id="200" name="Shape 200"/>
          <p:cNvSpPr/>
          <p:nvPr/>
        </p:nvSpPr>
        <p:spPr>
          <a:xfrm>
            <a:off x="5716587" y="2404456"/>
            <a:ext cx="1168401" cy="1"/>
          </a:xfrm>
          <a:prstGeom prst="line">
            <a:avLst/>
          </a:prstGeom>
          <a:ln w="25400">
            <a:solidFill>
              <a:srgbClr val="F77C00"/>
            </a:solidFill>
            <a:custDash>
              <a:ds d="200000" sp="200000"/>
            </a:custDash>
            <a:miter lim="400000"/>
          </a:ln>
        </p:spPr>
        <p:txBody>
          <a:bodyPr lIns="0" tIns="0" rIns="0" bIns="0" anchor="ctr"/>
          <a:lstStyle/>
          <a:p>
            <a:pPr lvl="0">
              <a:defRPr sz="3200"/>
            </a:pPr>
            <a:endParaRPr sz="1600">
              <a:latin typeface="微软雅黑"/>
              <a:ea typeface="微软雅黑"/>
              <a:cs typeface="微软雅黑"/>
            </a:endParaRPr>
          </a:p>
        </p:txBody>
      </p:sp>
      <p:sp>
        <p:nvSpPr>
          <p:cNvPr id="201" name="Shape 201"/>
          <p:cNvSpPr/>
          <p:nvPr/>
        </p:nvSpPr>
        <p:spPr>
          <a:xfrm>
            <a:off x="5716587" y="4685662"/>
            <a:ext cx="1168401" cy="1"/>
          </a:xfrm>
          <a:prstGeom prst="line">
            <a:avLst/>
          </a:prstGeom>
          <a:ln w="25400">
            <a:solidFill>
              <a:srgbClr val="F77C00"/>
            </a:solidFill>
            <a:custDash>
              <a:ds d="200000" sp="200000"/>
            </a:custDash>
            <a:miter lim="400000"/>
          </a:ln>
        </p:spPr>
        <p:txBody>
          <a:bodyPr lIns="0" tIns="0" rIns="0" bIns="0" anchor="ctr"/>
          <a:lstStyle/>
          <a:p>
            <a:pPr lvl="0">
              <a:defRPr sz="3200"/>
            </a:pPr>
            <a:endParaRPr sz="1600">
              <a:latin typeface="微软雅黑"/>
              <a:ea typeface="微软雅黑"/>
              <a:cs typeface="微软雅黑"/>
            </a:endParaRPr>
          </a:p>
        </p:txBody>
      </p:sp>
      <p:pic>
        <p:nvPicPr>
          <p:cNvPr id="2" name="图片 1" descr="蚂蚁金服品牌介绍_PPT_Yahei.00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26771" y="1606550"/>
            <a:ext cx="704850" cy="704850"/>
          </a:xfrm>
          <a:prstGeom prst="rect">
            <a:avLst/>
          </a:prstGeom>
        </p:spPr>
      </p:pic>
      <p:pic>
        <p:nvPicPr>
          <p:cNvPr id="3" name="图片 2" descr="蚂蚁金服品牌介绍_PPT_Yahei.002副本.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58521" y="3913202"/>
            <a:ext cx="666750" cy="666750"/>
          </a:xfrm>
          <a:prstGeom prst="rect">
            <a:avLst/>
          </a:prstGeom>
        </p:spPr>
      </p:pic>
      <p:pic>
        <p:nvPicPr>
          <p:cNvPr id="23" name="pasted-image.pdf"/>
          <p:cNvPicPr/>
          <p:nvPr/>
        </p:nvPicPr>
        <p:blipFill>
          <a:blip r:embed="rId4">
            <a:extLst/>
          </a:blip>
          <a:stretch>
            <a:fillRect/>
          </a:stretch>
        </p:blipFill>
        <p:spPr>
          <a:xfrm>
            <a:off x="5326172" y="512794"/>
            <a:ext cx="1843399" cy="637768"/>
          </a:xfrm>
          <a:prstGeom prst="rect">
            <a:avLst/>
          </a:prstGeom>
          <a:ln w="12700">
            <a:miter lim="400000"/>
          </a:ln>
        </p:spPr>
      </p:pic>
      <p:sp>
        <p:nvSpPr>
          <p:cNvPr id="24" name="Shape 184"/>
          <p:cNvSpPr/>
          <p:nvPr/>
        </p:nvSpPr>
        <p:spPr>
          <a:xfrm>
            <a:off x="8886555" y="2754637"/>
            <a:ext cx="1256754" cy="53655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lnSpc>
                <a:spcPct val="140000"/>
              </a:lnSpc>
              <a:defRPr spc="100">
                <a:solidFill>
                  <a:srgbClr val="F39019"/>
                </a:solidFill>
                <a:latin typeface="Lantinghei SC Extralight"/>
                <a:ea typeface="Lantinghei SC Extralight"/>
                <a:cs typeface="Lantinghei SC Extralight"/>
                <a:sym typeface="Lantinghei SC Extralight"/>
              </a:defRPr>
            </a:lvl1pPr>
          </a:lstStyle>
          <a:p>
            <a:pPr lvl="0">
              <a:defRPr sz="1800" spc="0">
                <a:solidFill>
                  <a:srgbClr val="000000"/>
                </a:solidFill>
              </a:defRPr>
            </a:pPr>
            <a:r>
              <a:rPr lang="en-US" sz="2500" spc="50" dirty="0">
                <a:latin typeface="Imprint MT Shadow"/>
                <a:ea typeface="微软雅黑"/>
                <a:cs typeface="Imprint MT Shadow"/>
              </a:rPr>
              <a:t>million+</a:t>
            </a:r>
            <a:endParaRPr sz="2500" spc="50" dirty="0">
              <a:latin typeface="Imprint MT Shadow"/>
              <a:ea typeface="微软雅黑"/>
              <a:cs typeface="Imprint MT Shadow"/>
            </a:endParaRPr>
          </a:p>
        </p:txBody>
      </p:sp>
    </p:spTree>
    <p:extLst>
      <p:ext uri="{BB962C8B-B14F-4D97-AF65-F5344CB8AC3E}">
        <p14:creationId xmlns:p14="http://schemas.microsoft.com/office/powerpoint/2010/main" val="35252243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How does Alipay payment platform works?</a:t>
            </a:r>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4" name="圆角矩形 19">
            <a:extLst>
              <a:ext uri="{FF2B5EF4-FFF2-40B4-BE49-F238E27FC236}">
                <a16:creationId xmlns:a16="http://schemas.microsoft.com/office/drawing/2014/main" id="{D31B09E8-693B-BD4A-84CB-6FBFB5A455F7}"/>
              </a:ext>
            </a:extLst>
          </p:cNvPr>
          <p:cNvSpPr/>
          <p:nvPr/>
        </p:nvSpPr>
        <p:spPr>
          <a:xfrm>
            <a:off x="3816511" y="2903470"/>
            <a:ext cx="1656184" cy="2760821"/>
          </a:xfrm>
          <a:prstGeom prst="roundRect">
            <a:avLst>
              <a:gd name="adj" fmla="val 3072"/>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altLang="zh-CN" sz="1600" b="1" dirty="0">
                <a:solidFill>
                  <a:schemeClr val="tx1"/>
                </a:solidFill>
                <a:latin typeface="微软雅黑" pitchFamily="34" charset="-122"/>
                <a:ea typeface="微软雅黑" pitchFamily="34" charset="-122"/>
              </a:rPr>
              <a:t>BANK A</a:t>
            </a:r>
            <a:endParaRPr lang="zh-CN" altLang="en-US" sz="1600" b="1" dirty="0">
              <a:solidFill>
                <a:schemeClr val="tx1"/>
              </a:solidFill>
              <a:latin typeface="微软雅黑" pitchFamily="34" charset="-122"/>
              <a:ea typeface="微软雅黑" pitchFamily="34" charset="-122"/>
            </a:endParaRPr>
          </a:p>
        </p:txBody>
      </p:sp>
      <p:sp>
        <p:nvSpPr>
          <p:cNvPr id="5" name="圆角矩形 36">
            <a:extLst>
              <a:ext uri="{FF2B5EF4-FFF2-40B4-BE49-F238E27FC236}">
                <a16:creationId xmlns:a16="http://schemas.microsoft.com/office/drawing/2014/main" id="{379AB0B8-E6C7-DE43-90AA-E7B27274DD40}"/>
              </a:ext>
            </a:extLst>
          </p:cNvPr>
          <p:cNvSpPr/>
          <p:nvPr/>
        </p:nvSpPr>
        <p:spPr>
          <a:xfrm>
            <a:off x="3996531" y="3044443"/>
            <a:ext cx="1224136" cy="576064"/>
          </a:xfrm>
          <a:prstGeom prst="roundRect">
            <a:avLst>
              <a:gd name="adj" fmla="val 1783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600" b="1" dirty="0">
                <a:solidFill>
                  <a:schemeClr val="tx1"/>
                </a:solidFill>
                <a:latin typeface="微软雅黑" pitchFamily="34" charset="-122"/>
                <a:ea typeface="微软雅黑" pitchFamily="34" charset="-122"/>
              </a:rPr>
              <a:t>Account A</a:t>
            </a:r>
            <a:endParaRPr lang="zh-CN" altLang="en-US" sz="1600" b="1" dirty="0">
              <a:solidFill>
                <a:schemeClr val="tx1"/>
              </a:solidFill>
              <a:latin typeface="微软雅黑" pitchFamily="34" charset="-122"/>
              <a:ea typeface="微软雅黑" pitchFamily="34" charset="-122"/>
            </a:endParaRPr>
          </a:p>
        </p:txBody>
      </p:sp>
      <p:sp>
        <p:nvSpPr>
          <p:cNvPr id="6" name="圆角矩形 39">
            <a:extLst>
              <a:ext uri="{FF2B5EF4-FFF2-40B4-BE49-F238E27FC236}">
                <a16:creationId xmlns:a16="http://schemas.microsoft.com/office/drawing/2014/main" id="{F0534D64-A856-3441-837D-73E5230BFEC9}"/>
              </a:ext>
            </a:extLst>
          </p:cNvPr>
          <p:cNvSpPr/>
          <p:nvPr/>
        </p:nvSpPr>
        <p:spPr>
          <a:xfrm>
            <a:off x="3996531" y="4797152"/>
            <a:ext cx="1224136" cy="504056"/>
          </a:xfrm>
          <a:prstGeom prst="roundRect">
            <a:avLst>
              <a:gd name="adj" fmla="val 1783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Alipay bank account</a:t>
            </a:r>
            <a:endParaRPr lang="zh-CN" altLang="en-US" sz="1200" b="1" dirty="0">
              <a:solidFill>
                <a:schemeClr val="tx1"/>
              </a:solidFill>
              <a:latin typeface="微软雅黑" pitchFamily="34" charset="-122"/>
              <a:ea typeface="微软雅黑" pitchFamily="34" charset="-122"/>
            </a:endParaRPr>
          </a:p>
        </p:txBody>
      </p:sp>
      <p:sp>
        <p:nvSpPr>
          <p:cNvPr id="7" name="圆角矩形 19">
            <a:extLst>
              <a:ext uri="{FF2B5EF4-FFF2-40B4-BE49-F238E27FC236}">
                <a16:creationId xmlns:a16="http://schemas.microsoft.com/office/drawing/2014/main" id="{306B9E4A-D586-4F49-B221-7A6FF33FC4CF}"/>
              </a:ext>
            </a:extLst>
          </p:cNvPr>
          <p:cNvSpPr/>
          <p:nvPr/>
        </p:nvSpPr>
        <p:spPr>
          <a:xfrm>
            <a:off x="4173379" y="1195804"/>
            <a:ext cx="4248472" cy="1224136"/>
          </a:xfrm>
          <a:prstGeom prst="roundRect">
            <a:avLst>
              <a:gd name="adj" fmla="val 3072"/>
            </a:avLst>
          </a:prstGeom>
        </p:spPr>
        <p:style>
          <a:lnRef idx="2">
            <a:schemeClr val="accent4"/>
          </a:lnRef>
          <a:fillRef idx="1">
            <a:schemeClr val="lt1"/>
          </a:fillRef>
          <a:effectRef idx="0">
            <a:schemeClr val="accent4"/>
          </a:effectRef>
          <a:fontRef idx="minor">
            <a:schemeClr val="dk1"/>
          </a:fontRef>
        </p:style>
        <p:txBody>
          <a:bodyPr rtlCol="0" anchor="b"/>
          <a:lstStyle/>
          <a:p>
            <a:pPr algn="ctr"/>
            <a:r>
              <a:rPr lang="en-US" altLang="zh-CN" sz="1600" b="1" dirty="0">
                <a:solidFill>
                  <a:schemeClr val="tx1"/>
                </a:solidFill>
                <a:latin typeface="微软雅黑" pitchFamily="34" charset="-122"/>
                <a:ea typeface="微软雅黑" pitchFamily="34" charset="-122"/>
              </a:rPr>
              <a:t>  ALIPAY</a:t>
            </a:r>
            <a:endParaRPr lang="zh-CN" altLang="en-US" sz="1600" b="1" dirty="0">
              <a:solidFill>
                <a:schemeClr val="tx1"/>
              </a:solidFill>
              <a:latin typeface="微软雅黑" pitchFamily="34" charset="-122"/>
              <a:ea typeface="微软雅黑" pitchFamily="34" charset="-122"/>
            </a:endParaRPr>
          </a:p>
        </p:txBody>
      </p:sp>
      <p:cxnSp>
        <p:nvCxnSpPr>
          <p:cNvPr id="8" name="直接箭头连接符 32">
            <a:extLst>
              <a:ext uri="{FF2B5EF4-FFF2-40B4-BE49-F238E27FC236}">
                <a16:creationId xmlns:a16="http://schemas.microsoft.com/office/drawing/2014/main" id="{5911335D-1454-BD40-B904-F1D1B119C652}"/>
              </a:ext>
            </a:extLst>
          </p:cNvPr>
          <p:cNvCxnSpPr>
            <a:stCxn id="5" idx="2"/>
            <a:endCxn id="6" idx="0"/>
          </p:cNvCxnSpPr>
          <p:nvPr/>
        </p:nvCxnSpPr>
        <p:spPr>
          <a:xfrm>
            <a:off x="4608599" y="3620508"/>
            <a:ext cx="0" cy="117664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圆角矩形 19">
            <a:extLst>
              <a:ext uri="{FF2B5EF4-FFF2-40B4-BE49-F238E27FC236}">
                <a16:creationId xmlns:a16="http://schemas.microsoft.com/office/drawing/2014/main" id="{C1B235D6-BADB-8044-B79E-E68E5E13BE3E}"/>
              </a:ext>
            </a:extLst>
          </p:cNvPr>
          <p:cNvSpPr/>
          <p:nvPr/>
        </p:nvSpPr>
        <p:spPr>
          <a:xfrm>
            <a:off x="7236891" y="2900427"/>
            <a:ext cx="1656184" cy="2760820"/>
          </a:xfrm>
          <a:prstGeom prst="roundRect">
            <a:avLst>
              <a:gd name="adj" fmla="val 3072"/>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altLang="zh-CN" sz="1600" b="1" dirty="0">
                <a:solidFill>
                  <a:schemeClr val="tx1"/>
                </a:solidFill>
                <a:latin typeface="微软雅黑" pitchFamily="34" charset="-122"/>
                <a:ea typeface="微软雅黑" pitchFamily="34" charset="-122"/>
              </a:rPr>
              <a:t>BANK B</a:t>
            </a:r>
            <a:endParaRPr lang="zh-CN" altLang="en-US" sz="1600" b="1" dirty="0">
              <a:solidFill>
                <a:schemeClr val="tx1"/>
              </a:solidFill>
              <a:latin typeface="微软雅黑" pitchFamily="34" charset="-122"/>
              <a:ea typeface="微软雅黑" pitchFamily="34" charset="-122"/>
            </a:endParaRPr>
          </a:p>
        </p:txBody>
      </p:sp>
      <p:sp>
        <p:nvSpPr>
          <p:cNvPr id="10" name="圆角矩形 36">
            <a:extLst>
              <a:ext uri="{FF2B5EF4-FFF2-40B4-BE49-F238E27FC236}">
                <a16:creationId xmlns:a16="http://schemas.microsoft.com/office/drawing/2014/main" id="{068B09A6-0C0E-5546-BD38-04AF527A8D54}"/>
              </a:ext>
            </a:extLst>
          </p:cNvPr>
          <p:cNvSpPr/>
          <p:nvPr/>
        </p:nvSpPr>
        <p:spPr>
          <a:xfrm>
            <a:off x="7452915" y="3044443"/>
            <a:ext cx="1224136" cy="576064"/>
          </a:xfrm>
          <a:prstGeom prst="roundRect">
            <a:avLst>
              <a:gd name="adj" fmla="val 1783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600" b="1" dirty="0">
                <a:solidFill>
                  <a:schemeClr val="tx1"/>
                </a:solidFill>
                <a:latin typeface="微软雅黑" pitchFamily="34" charset="-122"/>
                <a:ea typeface="微软雅黑" pitchFamily="34" charset="-122"/>
              </a:rPr>
              <a:t>Account B</a:t>
            </a:r>
            <a:endParaRPr lang="zh-CN" altLang="en-US" sz="1600" b="1" dirty="0">
              <a:solidFill>
                <a:schemeClr val="tx1"/>
              </a:solidFill>
              <a:latin typeface="微软雅黑" pitchFamily="34" charset="-122"/>
              <a:ea typeface="微软雅黑" pitchFamily="34" charset="-122"/>
            </a:endParaRPr>
          </a:p>
        </p:txBody>
      </p:sp>
      <p:sp>
        <p:nvSpPr>
          <p:cNvPr id="11" name="圆角矩形 39">
            <a:extLst>
              <a:ext uri="{FF2B5EF4-FFF2-40B4-BE49-F238E27FC236}">
                <a16:creationId xmlns:a16="http://schemas.microsoft.com/office/drawing/2014/main" id="{8F24F208-2746-2A47-A02A-8CBA6DA1B07A}"/>
              </a:ext>
            </a:extLst>
          </p:cNvPr>
          <p:cNvSpPr/>
          <p:nvPr/>
        </p:nvSpPr>
        <p:spPr>
          <a:xfrm>
            <a:off x="7452915" y="4797152"/>
            <a:ext cx="1224136" cy="504056"/>
          </a:xfrm>
          <a:prstGeom prst="roundRect">
            <a:avLst>
              <a:gd name="adj" fmla="val 17838"/>
            </a:avLst>
          </a:prstGeom>
        </p:spPr>
        <p:style>
          <a:lnRef idx="3">
            <a:schemeClr val="lt1"/>
          </a:lnRef>
          <a:fillRef idx="1">
            <a:schemeClr val="accent3"/>
          </a:fillRef>
          <a:effectRef idx="1">
            <a:schemeClr val="accent3"/>
          </a:effectRef>
          <a:fontRef idx="minor">
            <a:schemeClr val="lt1"/>
          </a:fontRef>
        </p:style>
        <p:txBody>
          <a:bodyPr rtlCol="0" anchor="ctr"/>
          <a:lstStyle/>
          <a:p>
            <a:r>
              <a:rPr lang="en-US" altLang="zh-CN" sz="1200" b="1" dirty="0">
                <a:solidFill>
                  <a:schemeClr val="tx1"/>
                </a:solidFill>
                <a:latin typeface="微软雅黑" pitchFamily="34" charset="-122"/>
                <a:ea typeface="微软雅黑" pitchFamily="34" charset="-122"/>
              </a:rPr>
              <a:t>Alipay bank account</a:t>
            </a:r>
            <a:endParaRPr lang="zh-CN" altLang="en-US" sz="1200" b="1" dirty="0">
              <a:solidFill>
                <a:schemeClr val="tx1"/>
              </a:solidFill>
              <a:latin typeface="微软雅黑" pitchFamily="34" charset="-122"/>
              <a:ea typeface="微软雅黑" pitchFamily="34" charset="-122"/>
            </a:endParaRPr>
          </a:p>
        </p:txBody>
      </p:sp>
      <p:cxnSp>
        <p:nvCxnSpPr>
          <p:cNvPr id="12" name="直接箭头连接符 36">
            <a:extLst>
              <a:ext uri="{FF2B5EF4-FFF2-40B4-BE49-F238E27FC236}">
                <a16:creationId xmlns:a16="http://schemas.microsoft.com/office/drawing/2014/main" id="{0352D5AB-554E-D94E-A3C6-52174CF58A3E}"/>
              </a:ext>
            </a:extLst>
          </p:cNvPr>
          <p:cNvCxnSpPr>
            <a:stCxn id="11" idx="0"/>
            <a:endCxn id="10" idx="2"/>
          </p:cNvCxnSpPr>
          <p:nvPr/>
        </p:nvCxnSpPr>
        <p:spPr>
          <a:xfrm flipV="1">
            <a:off x="8064983" y="3620508"/>
            <a:ext cx="0" cy="117664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圆角矩形 36">
            <a:extLst>
              <a:ext uri="{FF2B5EF4-FFF2-40B4-BE49-F238E27FC236}">
                <a16:creationId xmlns:a16="http://schemas.microsoft.com/office/drawing/2014/main" id="{87104CDC-1162-B847-8265-9A49FCE1B3CC}"/>
              </a:ext>
            </a:extLst>
          </p:cNvPr>
          <p:cNvSpPr/>
          <p:nvPr/>
        </p:nvSpPr>
        <p:spPr>
          <a:xfrm>
            <a:off x="4500587" y="1484784"/>
            <a:ext cx="1224136" cy="576064"/>
          </a:xfrm>
          <a:prstGeom prst="roundRect">
            <a:avLst>
              <a:gd name="adj" fmla="val 17838"/>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pc="56" dirty="0">
                <a:solidFill>
                  <a:srgbClr val="FFFFFF"/>
                </a:solidFill>
                <a:latin typeface="Imprint MT Shadow"/>
                <a:ea typeface="微软雅黑"/>
                <a:cs typeface="Imprint MT Shadow"/>
              </a:rPr>
              <a:t>Account A</a:t>
            </a:r>
            <a:endParaRPr lang="zh-CN" altLang="en-US" spc="56" dirty="0">
              <a:solidFill>
                <a:srgbClr val="FFFFFF"/>
              </a:solidFill>
              <a:latin typeface="Imprint MT Shadow"/>
              <a:ea typeface="微软雅黑"/>
              <a:cs typeface="Imprint MT Shadow"/>
            </a:endParaRPr>
          </a:p>
        </p:txBody>
      </p:sp>
      <p:sp>
        <p:nvSpPr>
          <p:cNvPr id="14" name="圆角矩形 36">
            <a:extLst>
              <a:ext uri="{FF2B5EF4-FFF2-40B4-BE49-F238E27FC236}">
                <a16:creationId xmlns:a16="http://schemas.microsoft.com/office/drawing/2014/main" id="{4851F566-2924-EB46-A273-1B809DABB77F}"/>
              </a:ext>
            </a:extLst>
          </p:cNvPr>
          <p:cNvSpPr/>
          <p:nvPr/>
        </p:nvSpPr>
        <p:spPr>
          <a:xfrm>
            <a:off x="7020867" y="1484784"/>
            <a:ext cx="1224136" cy="576064"/>
          </a:xfrm>
          <a:prstGeom prst="roundRect">
            <a:avLst>
              <a:gd name="adj" fmla="val 17838"/>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r>
              <a:rPr lang="en-US" altLang="zh-CN" spc="56" dirty="0">
                <a:solidFill>
                  <a:srgbClr val="FFFFFF"/>
                </a:solidFill>
                <a:latin typeface="Imprint MT Shadow"/>
                <a:ea typeface="微软雅黑"/>
                <a:cs typeface="Imprint MT Shadow"/>
              </a:rPr>
              <a:t>Account B</a:t>
            </a:r>
            <a:endParaRPr lang="zh-CN" altLang="en-US" spc="56" dirty="0">
              <a:solidFill>
                <a:srgbClr val="FFFFFF"/>
              </a:solidFill>
              <a:latin typeface="Imprint MT Shadow"/>
              <a:ea typeface="微软雅黑"/>
              <a:cs typeface="Imprint MT Shadow"/>
            </a:endParaRPr>
          </a:p>
        </p:txBody>
      </p:sp>
      <p:cxnSp>
        <p:nvCxnSpPr>
          <p:cNvPr id="15" name="直接箭头连接符 39">
            <a:extLst>
              <a:ext uri="{FF2B5EF4-FFF2-40B4-BE49-F238E27FC236}">
                <a16:creationId xmlns:a16="http://schemas.microsoft.com/office/drawing/2014/main" id="{DF2C4E6B-AC46-EA43-8818-D8B481600F56}"/>
              </a:ext>
            </a:extLst>
          </p:cNvPr>
          <p:cNvCxnSpPr>
            <a:stCxn id="5" idx="0"/>
            <a:endCxn id="13" idx="2"/>
          </p:cNvCxnSpPr>
          <p:nvPr/>
        </p:nvCxnSpPr>
        <p:spPr>
          <a:xfrm flipV="1">
            <a:off x="4608599" y="2060849"/>
            <a:ext cx="504056" cy="98359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直接箭头连接符 40">
            <a:extLst>
              <a:ext uri="{FF2B5EF4-FFF2-40B4-BE49-F238E27FC236}">
                <a16:creationId xmlns:a16="http://schemas.microsoft.com/office/drawing/2014/main" id="{EBAAFEB7-DA42-6843-A70B-2904C290A14C}"/>
              </a:ext>
            </a:extLst>
          </p:cNvPr>
          <p:cNvCxnSpPr>
            <a:stCxn id="14" idx="2"/>
            <a:endCxn id="10" idx="0"/>
          </p:cNvCxnSpPr>
          <p:nvPr/>
        </p:nvCxnSpPr>
        <p:spPr>
          <a:xfrm>
            <a:off x="7632935" y="2060849"/>
            <a:ext cx="432048" cy="98359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直接箭头连接符 41">
            <a:extLst>
              <a:ext uri="{FF2B5EF4-FFF2-40B4-BE49-F238E27FC236}">
                <a16:creationId xmlns:a16="http://schemas.microsoft.com/office/drawing/2014/main" id="{AFBB07BE-F283-174E-8139-04723D230EB9}"/>
              </a:ext>
            </a:extLst>
          </p:cNvPr>
          <p:cNvCxnSpPr>
            <a:endCxn id="14" idx="1"/>
          </p:cNvCxnSpPr>
          <p:nvPr/>
        </p:nvCxnSpPr>
        <p:spPr>
          <a:xfrm>
            <a:off x="5724723" y="1772816"/>
            <a:ext cx="129614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直接连接符 42">
            <a:extLst>
              <a:ext uri="{FF2B5EF4-FFF2-40B4-BE49-F238E27FC236}">
                <a16:creationId xmlns:a16="http://schemas.microsoft.com/office/drawing/2014/main" id="{3BCAEA4C-852E-404E-9862-A542C1664BBD}"/>
              </a:ext>
            </a:extLst>
          </p:cNvPr>
          <p:cNvCxnSpPr/>
          <p:nvPr/>
        </p:nvCxnSpPr>
        <p:spPr>
          <a:xfrm flipV="1">
            <a:off x="2160327" y="3828001"/>
            <a:ext cx="8424936" cy="72008"/>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20" name="云形 43">
            <a:extLst>
              <a:ext uri="{FF2B5EF4-FFF2-40B4-BE49-F238E27FC236}">
                <a16:creationId xmlns:a16="http://schemas.microsoft.com/office/drawing/2014/main" id="{049B4D06-3CA8-754E-B7D6-99D7530AC8AF}"/>
              </a:ext>
            </a:extLst>
          </p:cNvPr>
          <p:cNvSpPr/>
          <p:nvPr/>
        </p:nvSpPr>
        <p:spPr>
          <a:xfrm>
            <a:off x="5256671" y="5844255"/>
            <a:ext cx="2016224" cy="7200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Bank clearing network </a:t>
            </a:r>
            <a:endParaRPr lang="zh-CN" altLang="en-US" sz="1400" b="1" dirty="0">
              <a:solidFill>
                <a:schemeClr val="tx1"/>
              </a:solidFill>
              <a:latin typeface="微软雅黑" pitchFamily="34" charset="-122"/>
              <a:ea typeface="微软雅黑" pitchFamily="34" charset="-122"/>
            </a:endParaRPr>
          </a:p>
        </p:txBody>
      </p:sp>
      <p:cxnSp>
        <p:nvCxnSpPr>
          <p:cNvPr id="21" name="直接箭头连接符 44">
            <a:extLst>
              <a:ext uri="{FF2B5EF4-FFF2-40B4-BE49-F238E27FC236}">
                <a16:creationId xmlns:a16="http://schemas.microsoft.com/office/drawing/2014/main" id="{397DC81E-F7BC-D747-92C8-06FECCC61597}"/>
              </a:ext>
            </a:extLst>
          </p:cNvPr>
          <p:cNvCxnSpPr>
            <a:stCxn id="6" idx="3"/>
            <a:endCxn id="20" idx="3"/>
          </p:cNvCxnSpPr>
          <p:nvPr/>
        </p:nvCxnSpPr>
        <p:spPr>
          <a:xfrm>
            <a:off x="5220667" y="5049180"/>
            <a:ext cx="1044116" cy="8362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45">
            <a:extLst>
              <a:ext uri="{FF2B5EF4-FFF2-40B4-BE49-F238E27FC236}">
                <a16:creationId xmlns:a16="http://schemas.microsoft.com/office/drawing/2014/main" id="{BA82C173-DE05-D640-B0EB-4C0009596768}"/>
              </a:ext>
            </a:extLst>
          </p:cNvPr>
          <p:cNvCxnSpPr>
            <a:stCxn id="20" idx="3"/>
          </p:cNvCxnSpPr>
          <p:nvPr/>
        </p:nvCxnSpPr>
        <p:spPr>
          <a:xfrm flipV="1">
            <a:off x="6264783" y="5053918"/>
            <a:ext cx="1224136" cy="8315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TextBox 52">
            <a:extLst>
              <a:ext uri="{FF2B5EF4-FFF2-40B4-BE49-F238E27FC236}">
                <a16:creationId xmlns:a16="http://schemas.microsoft.com/office/drawing/2014/main" id="{EE70C9EF-7B67-DF43-B02D-0F85A9620D55}"/>
              </a:ext>
            </a:extLst>
          </p:cNvPr>
          <p:cNvSpPr txBox="1"/>
          <p:nvPr/>
        </p:nvSpPr>
        <p:spPr>
          <a:xfrm>
            <a:off x="1832419" y="1909970"/>
            <a:ext cx="1642054" cy="95410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 Alipay Payment and settlement service to customer</a:t>
            </a:r>
            <a:endParaRPr lang="zh-CN" altLang="en-US" sz="1400" b="1" dirty="0">
              <a:latin typeface="微软雅黑" pitchFamily="34" charset="-122"/>
              <a:ea typeface="微软雅黑" pitchFamily="34" charset="-122"/>
            </a:endParaRPr>
          </a:p>
        </p:txBody>
      </p:sp>
      <p:sp>
        <p:nvSpPr>
          <p:cNvPr id="24" name="TextBox 54">
            <a:extLst>
              <a:ext uri="{FF2B5EF4-FFF2-40B4-BE49-F238E27FC236}">
                <a16:creationId xmlns:a16="http://schemas.microsoft.com/office/drawing/2014/main" id="{2248922F-5466-014D-A963-CA3EDD1A203B}"/>
              </a:ext>
            </a:extLst>
          </p:cNvPr>
          <p:cNvSpPr txBox="1"/>
          <p:nvPr/>
        </p:nvSpPr>
        <p:spPr>
          <a:xfrm>
            <a:off x="2029965" y="4280837"/>
            <a:ext cx="1332148" cy="1169551"/>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Alipay bank account clearing management</a:t>
            </a:r>
            <a:endParaRPr lang="zh-CN" altLang="en-US" sz="1400" b="1" dirty="0">
              <a:latin typeface="微软雅黑" pitchFamily="34" charset="-122"/>
              <a:ea typeface="微软雅黑" pitchFamily="34" charset="-122"/>
            </a:endParaRPr>
          </a:p>
        </p:txBody>
      </p:sp>
      <p:sp>
        <p:nvSpPr>
          <p:cNvPr id="25" name="TextBox 53">
            <a:extLst>
              <a:ext uri="{FF2B5EF4-FFF2-40B4-BE49-F238E27FC236}">
                <a16:creationId xmlns:a16="http://schemas.microsoft.com/office/drawing/2014/main" id="{26F7F8CC-286E-8D48-BBD3-8950CFE1BBD3}"/>
              </a:ext>
            </a:extLst>
          </p:cNvPr>
          <p:cNvSpPr txBox="1"/>
          <p:nvPr/>
        </p:nvSpPr>
        <p:spPr>
          <a:xfrm>
            <a:off x="4788619" y="2575045"/>
            <a:ext cx="1080120" cy="30777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Top up</a:t>
            </a:r>
            <a:endParaRPr lang="zh-CN" altLang="en-US" sz="1400" b="1" dirty="0">
              <a:latin typeface="微软雅黑" pitchFamily="34" charset="-122"/>
              <a:ea typeface="微软雅黑" pitchFamily="34" charset="-122"/>
            </a:endParaRPr>
          </a:p>
        </p:txBody>
      </p:sp>
      <p:sp>
        <p:nvSpPr>
          <p:cNvPr id="26" name="TextBox 56">
            <a:extLst>
              <a:ext uri="{FF2B5EF4-FFF2-40B4-BE49-F238E27FC236}">
                <a16:creationId xmlns:a16="http://schemas.microsoft.com/office/drawing/2014/main" id="{F62D95FA-AFC6-E44C-944B-0F6604B8630D}"/>
              </a:ext>
            </a:extLst>
          </p:cNvPr>
          <p:cNvSpPr txBox="1"/>
          <p:nvPr/>
        </p:nvSpPr>
        <p:spPr>
          <a:xfrm>
            <a:off x="5796731" y="1433800"/>
            <a:ext cx="1080120" cy="30777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Payment</a:t>
            </a:r>
            <a:endParaRPr lang="zh-CN" altLang="en-US" sz="1400" b="1" dirty="0">
              <a:latin typeface="微软雅黑" pitchFamily="34" charset="-122"/>
              <a:ea typeface="微软雅黑" pitchFamily="34" charset="-122"/>
            </a:endParaRPr>
          </a:p>
        </p:txBody>
      </p:sp>
      <p:sp>
        <p:nvSpPr>
          <p:cNvPr id="27" name="TextBox 57">
            <a:extLst>
              <a:ext uri="{FF2B5EF4-FFF2-40B4-BE49-F238E27FC236}">
                <a16:creationId xmlns:a16="http://schemas.microsoft.com/office/drawing/2014/main" id="{7DFB564C-A960-1D4C-91C5-F648F9CAA877}"/>
              </a:ext>
            </a:extLst>
          </p:cNvPr>
          <p:cNvSpPr txBox="1"/>
          <p:nvPr/>
        </p:nvSpPr>
        <p:spPr>
          <a:xfrm>
            <a:off x="7236891" y="2604147"/>
            <a:ext cx="792088" cy="30777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P2B</a:t>
            </a:r>
            <a:endParaRPr lang="zh-CN" altLang="en-US" sz="1400" b="1" dirty="0">
              <a:latin typeface="微软雅黑" pitchFamily="34" charset="-122"/>
              <a:ea typeface="微软雅黑" pitchFamily="34" charset="-122"/>
            </a:endParaRPr>
          </a:p>
        </p:txBody>
      </p:sp>
      <p:sp>
        <p:nvSpPr>
          <p:cNvPr id="28" name="TextBox 59">
            <a:extLst>
              <a:ext uri="{FF2B5EF4-FFF2-40B4-BE49-F238E27FC236}">
                <a16:creationId xmlns:a16="http://schemas.microsoft.com/office/drawing/2014/main" id="{75D431B2-4A44-BF4C-B1E6-16AC8459380C}"/>
              </a:ext>
            </a:extLst>
          </p:cNvPr>
          <p:cNvSpPr txBox="1"/>
          <p:nvPr/>
        </p:nvSpPr>
        <p:spPr>
          <a:xfrm>
            <a:off x="3974181" y="4135658"/>
            <a:ext cx="1332148" cy="30777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Funds </a:t>
            </a:r>
            <a:r>
              <a:rPr lang="en-US" altLang="zh-CN" sz="1400" b="1" dirty="0">
                <a:solidFill>
                  <a:srgbClr val="FF0000"/>
                </a:solidFill>
                <a:latin typeface="微软雅黑" pitchFamily="34" charset="-122"/>
                <a:ea typeface="微软雅黑" pitchFamily="34" charset="-122"/>
              </a:rPr>
              <a:t>in</a:t>
            </a:r>
            <a:endParaRPr lang="zh-CN" altLang="en-US" sz="1400" b="1" dirty="0">
              <a:solidFill>
                <a:srgbClr val="FF0000"/>
              </a:solidFill>
              <a:latin typeface="微软雅黑" pitchFamily="34" charset="-122"/>
              <a:ea typeface="微软雅黑" pitchFamily="34" charset="-122"/>
            </a:endParaRPr>
          </a:p>
        </p:txBody>
      </p:sp>
      <p:sp>
        <p:nvSpPr>
          <p:cNvPr id="29" name="TextBox 60">
            <a:extLst>
              <a:ext uri="{FF2B5EF4-FFF2-40B4-BE49-F238E27FC236}">
                <a16:creationId xmlns:a16="http://schemas.microsoft.com/office/drawing/2014/main" id="{2887140F-20E6-1E41-8B3C-052607FFC001}"/>
              </a:ext>
            </a:extLst>
          </p:cNvPr>
          <p:cNvSpPr txBox="1"/>
          <p:nvPr/>
        </p:nvSpPr>
        <p:spPr>
          <a:xfrm>
            <a:off x="7443326" y="4126266"/>
            <a:ext cx="1243315" cy="307777"/>
          </a:xfrm>
          <a:prstGeom prst="rect">
            <a:avLst/>
          </a:prstGeom>
          <a:noFill/>
        </p:spPr>
        <p:txBody>
          <a:bodyPr wrap="square" rtlCol="0">
            <a:spAutoFit/>
          </a:bodyPr>
          <a:lstStyle/>
          <a:p>
            <a:r>
              <a:rPr lang="en-US" altLang="zh-CN" sz="1400" b="1" dirty="0">
                <a:latin typeface="微软雅黑" pitchFamily="34" charset="-122"/>
                <a:ea typeface="微软雅黑" pitchFamily="34" charset="-122"/>
              </a:rPr>
              <a:t>Funds </a:t>
            </a:r>
            <a:r>
              <a:rPr lang="en-US" altLang="zh-CN" sz="1400" b="1" dirty="0">
                <a:solidFill>
                  <a:srgbClr val="00B050"/>
                </a:solidFill>
                <a:latin typeface="微软雅黑" pitchFamily="34" charset="-122"/>
                <a:ea typeface="微软雅黑" pitchFamily="34" charset="-122"/>
              </a:rPr>
              <a:t>out</a:t>
            </a:r>
            <a:endParaRPr lang="zh-CN" altLang="en-US" sz="1400" b="1" dirty="0">
              <a:solidFill>
                <a:srgbClr val="00B050"/>
              </a:solidFill>
              <a:latin typeface="微软雅黑" pitchFamily="34" charset="-122"/>
              <a:ea typeface="微软雅黑" pitchFamily="34" charset="-122"/>
            </a:endParaRPr>
          </a:p>
        </p:txBody>
      </p:sp>
      <p:sp>
        <p:nvSpPr>
          <p:cNvPr id="30" name="TextBox 61">
            <a:extLst>
              <a:ext uri="{FF2B5EF4-FFF2-40B4-BE49-F238E27FC236}">
                <a16:creationId xmlns:a16="http://schemas.microsoft.com/office/drawing/2014/main" id="{7D7CA186-08B0-7B4F-AA1A-6851E765C86F}"/>
              </a:ext>
            </a:extLst>
          </p:cNvPr>
          <p:cNvSpPr txBox="1"/>
          <p:nvPr/>
        </p:nvSpPr>
        <p:spPr>
          <a:xfrm>
            <a:off x="5544703" y="5048102"/>
            <a:ext cx="1471972" cy="646331"/>
          </a:xfrm>
          <a:prstGeom prst="rect">
            <a:avLst/>
          </a:prstGeom>
          <a:noFill/>
        </p:spPr>
        <p:txBody>
          <a:bodyPr wrap="square" rtlCol="0">
            <a:spAutoFit/>
          </a:bodyPr>
          <a:lstStyle/>
          <a:p>
            <a:r>
              <a:rPr lang="en-US" altLang="zh-CN" sz="1200" b="1" dirty="0">
                <a:latin typeface="微软雅黑" pitchFamily="34" charset="-122"/>
                <a:ea typeface="微软雅黑" pitchFamily="34" charset="-122"/>
              </a:rPr>
              <a:t>Money transfer between bank account </a:t>
            </a:r>
            <a:endParaRPr lang="zh-CN" altLang="en-US" sz="1200" b="1" dirty="0">
              <a:latin typeface="微软雅黑" pitchFamily="34" charset="-122"/>
              <a:ea typeface="微软雅黑" pitchFamily="34" charset="-122"/>
            </a:endParaRPr>
          </a:p>
        </p:txBody>
      </p:sp>
    </p:spTree>
    <p:extLst>
      <p:ext uri="{BB962C8B-B14F-4D97-AF65-F5344CB8AC3E}">
        <p14:creationId xmlns:p14="http://schemas.microsoft.com/office/powerpoint/2010/main" val="140589376"/>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Risk Control Process</a:t>
            </a:r>
            <a:endParaRPr lang="zh-CN" altLang="en-US" dirty="0"/>
          </a:p>
        </p:txBody>
      </p:sp>
      <p:sp>
        <p:nvSpPr>
          <p:cNvPr id="1027" name="文本框 1" hidden="1"/>
          <p:cNvSpPr txBox="1"/>
          <p:nvPr/>
        </p:nvSpPr>
        <p:spPr>
          <a:xfrm>
            <a:off x="204787"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E6636BC20180234D78A0072836F0BF70A2B9B2011D3B6BE0AFD98C31B11D2BA63B4CB638E16D8B0B220925083846A1EB251921BAB1D02BD11BBFC225747E16D624FEBDADB72DD4E794182517615245F156FDECE5725B61E4F80F2190F0149CB8D7A625933E3</a:t>
            </a:r>
          </a:p>
        </p:txBody>
      </p:sp>
      <p:sp>
        <p:nvSpPr>
          <p:cNvPr id="4" name="灯片编号占位符 1">
            <a:extLst>
              <a:ext uri="{FF2B5EF4-FFF2-40B4-BE49-F238E27FC236}">
                <a16:creationId xmlns:a16="http://schemas.microsoft.com/office/drawing/2014/main" id="{549757B0-B9FD-0247-9A20-C5A85C99C550}"/>
              </a:ext>
            </a:extLst>
          </p:cNvPr>
          <p:cNvSpPr>
            <a:spLocks noGrp="1"/>
          </p:cNvSpPr>
          <p:nvPr>
            <p:ph type="sldNum" sz="quarter" idx="12"/>
          </p:nvPr>
        </p:nvSpPr>
        <p:spPr bwMode="auto">
          <a:xfrm>
            <a:off x="8942389" y="5284687"/>
            <a:ext cx="2844800" cy="3532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68"/>
              </a:spcBef>
              <a:buFont typeface="Arial" charset="0"/>
              <a:buChar char="•"/>
              <a:defRPr sz="2709">
                <a:solidFill>
                  <a:schemeClr val="tx1"/>
                </a:solidFill>
                <a:latin typeface="Arial" charset="0"/>
                <a:ea typeface="黑体" charset="0"/>
              </a:defRPr>
            </a:lvl1pPr>
            <a:lvl2pPr marL="718625" indent="-276395">
              <a:lnSpc>
                <a:spcPct val="90000"/>
              </a:lnSpc>
              <a:spcBef>
                <a:spcPts val="484"/>
              </a:spcBef>
              <a:buFont typeface="Arial" charset="0"/>
              <a:buChar char="•"/>
              <a:defRPr sz="2322">
                <a:solidFill>
                  <a:schemeClr val="tx1"/>
                </a:solidFill>
                <a:latin typeface="Arial" charset="0"/>
                <a:ea typeface="黑体" charset="0"/>
              </a:defRPr>
            </a:lvl2pPr>
            <a:lvl3pPr marL="1105577" indent="-221116">
              <a:lnSpc>
                <a:spcPct val="90000"/>
              </a:lnSpc>
              <a:spcBef>
                <a:spcPts val="484"/>
              </a:spcBef>
              <a:buFont typeface="Arial" charset="0"/>
              <a:buChar char="•"/>
              <a:defRPr sz="1935">
                <a:solidFill>
                  <a:schemeClr val="tx1"/>
                </a:solidFill>
                <a:latin typeface="Arial" charset="0"/>
                <a:ea typeface="黑体" charset="0"/>
              </a:defRPr>
            </a:lvl3pPr>
            <a:lvl4pPr marL="1547807" indent="-221116">
              <a:lnSpc>
                <a:spcPct val="90000"/>
              </a:lnSpc>
              <a:spcBef>
                <a:spcPts val="484"/>
              </a:spcBef>
              <a:buFont typeface="Arial" charset="0"/>
              <a:buChar char="•"/>
              <a:defRPr>
                <a:solidFill>
                  <a:schemeClr val="tx1"/>
                </a:solidFill>
                <a:latin typeface="Arial" charset="0"/>
                <a:ea typeface="黑体" charset="0"/>
              </a:defRPr>
            </a:lvl4pPr>
            <a:lvl5pPr marL="1990037" indent="-221116">
              <a:lnSpc>
                <a:spcPct val="90000"/>
              </a:lnSpc>
              <a:spcBef>
                <a:spcPts val="484"/>
              </a:spcBef>
              <a:buFont typeface="Arial" charset="0"/>
              <a:buChar char="•"/>
              <a:defRPr>
                <a:solidFill>
                  <a:schemeClr val="tx1"/>
                </a:solidFill>
                <a:latin typeface="Arial" charset="0"/>
                <a:ea typeface="黑体" charset="0"/>
              </a:defRPr>
            </a:lvl5pPr>
            <a:lvl6pPr marL="2432268" indent="-221116" eaLnBrk="0" fontAlgn="base" hangingPunct="0">
              <a:lnSpc>
                <a:spcPct val="90000"/>
              </a:lnSpc>
              <a:spcBef>
                <a:spcPts val="484"/>
              </a:spcBef>
              <a:spcAft>
                <a:spcPct val="0"/>
              </a:spcAft>
              <a:buFont typeface="Arial" charset="0"/>
              <a:buChar char="•"/>
              <a:defRPr>
                <a:solidFill>
                  <a:schemeClr val="tx1"/>
                </a:solidFill>
                <a:latin typeface="Arial" charset="0"/>
                <a:ea typeface="黑体" charset="0"/>
              </a:defRPr>
            </a:lvl6pPr>
            <a:lvl7pPr marL="2874498" indent="-221116" eaLnBrk="0" fontAlgn="base" hangingPunct="0">
              <a:lnSpc>
                <a:spcPct val="90000"/>
              </a:lnSpc>
              <a:spcBef>
                <a:spcPts val="484"/>
              </a:spcBef>
              <a:spcAft>
                <a:spcPct val="0"/>
              </a:spcAft>
              <a:buFont typeface="Arial" charset="0"/>
              <a:buChar char="•"/>
              <a:defRPr>
                <a:solidFill>
                  <a:schemeClr val="tx1"/>
                </a:solidFill>
                <a:latin typeface="Arial" charset="0"/>
                <a:ea typeface="黑体" charset="0"/>
              </a:defRPr>
            </a:lvl7pPr>
            <a:lvl8pPr marL="3316729" indent="-221116" eaLnBrk="0" fontAlgn="base" hangingPunct="0">
              <a:lnSpc>
                <a:spcPct val="90000"/>
              </a:lnSpc>
              <a:spcBef>
                <a:spcPts val="484"/>
              </a:spcBef>
              <a:spcAft>
                <a:spcPct val="0"/>
              </a:spcAft>
              <a:buFont typeface="Arial" charset="0"/>
              <a:buChar char="•"/>
              <a:defRPr>
                <a:solidFill>
                  <a:schemeClr val="tx1"/>
                </a:solidFill>
                <a:latin typeface="Arial" charset="0"/>
                <a:ea typeface="黑体" charset="0"/>
              </a:defRPr>
            </a:lvl8pPr>
            <a:lvl9pPr marL="3758959" indent="-221116" eaLnBrk="0" fontAlgn="base" hangingPunct="0">
              <a:lnSpc>
                <a:spcPct val="90000"/>
              </a:lnSpc>
              <a:spcBef>
                <a:spcPts val="484"/>
              </a:spcBef>
              <a:spcAft>
                <a:spcPct val="0"/>
              </a:spcAft>
              <a:buFont typeface="Arial" charset="0"/>
              <a:buChar char="•"/>
              <a:defRPr>
                <a:solidFill>
                  <a:schemeClr val="tx1"/>
                </a:solidFill>
                <a:latin typeface="Arial" charset="0"/>
                <a:ea typeface="黑体" charset="0"/>
              </a:defRPr>
            </a:lvl9pPr>
          </a:lstStyle>
          <a:p>
            <a:pPr>
              <a:lnSpc>
                <a:spcPct val="100000"/>
              </a:lnSpc>
              <a:spcBef>
                <a:spcPct val="0"/>
              </a:spcBef>
              <a:buFontTx/>
              <a:buNone/>
            </a:pPr>
            <a:fld id="{85A7C39E-9B99-4F4A-9885-648D68946D91}" type="slidenum">
              <a:rPr lang="zh-CN" altLang="en-US" sz="1161">
                <a:solidFill>
                  <a:srgbClr val="898989"/>
                </a:solidFill>
                <a:latin typeface="Calibri" charset="0"/>
                <a:ea typeface="宋体" charset="0"/>
              </a:rPr>
              <a:pPr>
                <a:lnSpc>
                  <a:spcPct val="100000"/>
                </a:lnSpc>
                <a:spcBef>
                  <a:spcPct val="0"/>
                </a:spcBef>
                <a:buFontTx/>
                <a:buNone/>
              </a:pPr>
              <a:t>9</a:t>
            </a:fld>
            <a:endParaRPr lang="zh-CN" altLang="en-US" sz="1161">
              <a:solidFill>
                <a:srgbClr val="898989"/>
              </a:solidFill>
              <a:latin typeface="Calibri" charset="0"/>
              <a:ea typeface="宋体" charset="0"/>
            </a:endParaRPr>
          </a:p>
        </p:txBody>
      </p:sp>
      <p:sp>
        <p:nvSpPr>
          <p:cNvPr id="5" name="圆角矩形 3">
            <a:extLst>
              <a:ext uri="{FF2B5EF4-FFF2-40B4-BE49-F238E27FC236}">
                <a16:creationId xmlns:a16="http://schemas.microsoft.com/office/drawing/2014/main" id="{21C6E8F8-5322-8145-8487-E78A53A0EE7E}"/>
              </a:ext>
            </a:extLst>
          </p:cNvPr>
          <p:cNvSpPr/>
          <p:nvPr/>
        </p:nvSpPr>
        <p:spPr>
          <a:xfrm>
            <a:off x="5123012" y="812168"/>
            <a:ext cx="2355550" cy="835314"/>
          </a:xfrm>
          <a:prstGeom prst="roundRect">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2613" dirty="0">
                <a:solidFill>
                  <a:schemeClr val="tx1"/>
                </a:solidFill>
                <a:latin typeface="微软雅黑" pitchFamily="34" charset="-122"/>
                <a:ea typeface="微软雅黑" pitchFamily="34" charset="-122"/>
              </a:rPr>
              <a:t>Ant</a:t>
            </a:r>
            <a:r>
              <a:rPr lang="zh-CN" altLang="en-US" sz="2613" dirty="0">
                <a:solidFill>
                  <a:schemeClr val="tx1"/>
                </a:solidFill>
                <a:latin typeface="微软雅黑" pitchFamily="34" charset="-122"/>
                <a:ea typeface="微软雅黑" pitchFamily="34" charset="-122"/>
              </a:rPr>
              <a:t> </a:t>
            </a:r>
            <a:r>
              <a:rPr lang="en-US" altLang="zh-CN" sz="2613" dirty="0">
                <a:solidFill>
                  <a:schemeClr val="tx1"/>
                </a:solidFill>
                <a:latin typeface="微软雅黑" pitchFamily="34" charset="-122"/>
                <a:ea typeface="微软雅黑" pitchFamily="34" charset="-122"/>
              </a:rPr>
              <a:t>Financial</a:t>
            </a:r>
            <a:endParaRPr lang="zh-CN" altLang="en-US" sz="2613" dirty="0">
              <a:solidFill>
                <a:schemeClr val="tx1"/>
              </a:solidFill>
              <a:latin typeface="微软雅黑" pitchFamily="34" charset="-122"/>
              <a:ea typeface="微软雅黑" pitchFamily="34" charset="-122"/>
            </a:endParaRPr>
          </a:p>
        </p:txBody>
      </p:sp>
      <p:pic>
        <p:nvPicPr>
          <p:cNvPr id="6" name="Picture 2" descr="D:\吴岳青的文档\机构合作部资料\1.logo\阿里金融logo\阿里金融.png">
            <a:extLst>
              <a:ext uri="{FF2B5EF4-FFF2-40B4-BE49-F238E27FC236}">
                <a16:creationId xmlns:a16="http://schemas.microsoft.com/office/drawing/2014/main" id="{C9B61123-F0AC-C54D-90B9-E64BDFBD3B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00458" y="4693758"/>
            <a:ext cx="1378974" cy="43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77E736C7-6038-C748-872C-9CF9CEC6AE7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21707" y="4883426"/>
            <a:ext cx="1167878" cy="25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圆角矩形 14">
            <a:extLst>
              <a:ext uri="{FF2B5EF4-FFF2-40B4-BE49-F238E27FC236}">
                <a16:creationId xmlns:a16="http://schemas.microsoft.com/office/drawing/2014/main" id="{7AE7BEF8-4D29-3E4A-997E-3019820EA1CC}"/>
              </a:ext>
            </a:extLst>
          </p:cNvPr>
          <p:cNvSpPr/>
          <p:nvPr/>
        </p:nvSpPr>
        <p:spPr>
          <a:xfrm>
            <a:off x="2521715" y="2341922"/>
            <a:ext cx="1114776" cy="2294043"/>
          </a:xfrm>
          <a:prstGeom prst="roundRect">
            <a:avLst/>
          </a:prstGeom>
          <a:ln w="28575"/>
        </p:spPr>
        <p:style>
          <a:lnRef idx="2">
            <a:schemeClr val="accent1"/>
          </a:lnRef>
          <a:fillRef idx="1">
            <a:schemeClr val="lt1"/>
          </a:fillRef>
          <a:effectRef idx="0">
            <a:schemeClr val="accent1"/>
          </a:effectRef>
          <a:fontRef idx="minor">
            <a:schemeClr val="dk1"/>
          </a:fontRef>
        </p:style>
        <p:txBody>
          <a:bodyPr vert="eaVert" anchor="ctr"/>
          <a:lstStyle/>
          <a:p>
            <a:pPr algn="ctr">
              <a:defRPr/>
            </a:pPr>
            <a:r>
              <a:rPr lang="en-US" altLang="zh-CN" sz="2322" dirty="0">
                <a:solidFill>
                  <a:schemeClr val="tx1"/>
                </a:solidFill>
                <a:latin typeface="微软雅黑" pitchFamily="34" charset="-122"/>
                <a:ea typeface="微软雅黑" pitchFamily="34" charset="-122"/>
              </a:rPr>
              <a:t>Payment</a:t>
            </a:r>
            <a:endParaRPr lang="zh-CN" altLang="en-US" sz="2613" dirty="0">
              <a:solidFill>
                <a:schemeClr val="tx1"/>
              </a:solidFill>
              <a:latin typeface="微软雅黑" pitchFamily="34" charset="-122"/>
              <a:ea typeface="微软雅黑" pitchFamily="34" charset="-122"/>
            </a:endParaRPr>
          </a:p>
        </p:txBody>
      </p:sp>
      <p:sp>
        <p:nvSpPr>
          <p:cNvPr id="9" name="圆角矩形 16">
            <a:extLst>
              <a:ext uri="{FF2B5EF4-FFF2-40B4-BE49-F238E27FC236}">
                <a16:creationId xmlns:a16="http://schemas.microsoft.com/office/drawing/2014/main" id="{A13D59B4-7B49-E54D-8FFF-3CC8300116A6}"/>
              </a:ext>
            </a:extLst>
          </p:cNvPr>
          <p:cNvSpPr/>
          <p:nvPr/>
        </p:nvSpPr>
        <p:spPr>
          <a:xfrm>
            <a:off x="4133325" y="2341922"/>
            <a:ext cx="1113241" cy="2294043"/>
          </a:xfrm>
          <a:prstGeom prst="roundRect">
            <a:avLst/>
          </a:prstGeom>
          <a:ln w="28575"/>
        </p:spPr>
        <p:style>
          <a:lnRef idx="2">
            <a:schemeClr val="accent1"/>
          </a:lnRef>
          <a:fillRef idx="1">
            <a:schemeClr val="lt1"/>
          </a:fillRef>
          <a:effectRef idx="0">
            <a:schemeClr val="accent1"/>
          </a:effectRef>
          <a:fontRef idx="minor">
            <a:schemeClr val="dk1"/>
          </a:fontRef>
        </p:style>
        <p:txBody>
          <a:bodyPr vert="eaVert" anchor="ctr"/>
          <a:lstStyle/>
          <a:p>
            <a:pPr algn="ctr">
              <a:defRPr/>
            </a:pPr>
            <a:r>
              <a:rPr lang="en-US" altLang="zh-CN" sz="2322" dirty="0">
                <a:solidFill>
                  <a:schemeClr val="tx1"/>
                </a:solidFill>
                <a:latin typeface="微软雅黑" pitchFamily="34" charset="-122"/>
                <a:ea typeface="微软雅黑" pitchFamily="34" charset="-122"/>
              </a:rPr>
              <a:t>Micro</a:t>
            </a:r>
            <a:r>
              <a:rPr lang="zh-CN" altLang="en-US" sz="2322" dirty="0">
                <a:solidFill>
                  <a:schemeClr val="tx1"/>
                </a:solidFill>
                <a:latin typeface="微软雅黑" pitchFamily="34" charset="-122"/>
                <a:ea typeface="微软雅黑" pitchFamily="34" charset="-122"/>
              </a:rPr>
              <a:t> </a:t>
            </a:r>
            <a:r>
              <a:rPr lang="en-US" altLang="zh-CN" sz="2322" dirty="0">
                <a:solidFill>
                  <a:schemeClr val="tx1"/>
                </a:solidFill>
                <a:latin typeface="微软雅黑" pitchFamily="34" charset="-122"/>
                <a:ea typeface="微软雅黑" pitchFamily="34" charset="-122"/>
              </a:rPr>
              <a:t>Loan</a:t>
            </a:r>
            <a:endParaRPr lang="zh-CN" altLang="en-US" sz="2322" dirty="0">
              <a:solidFill>
                <a:schemeClr val="tx1"/>
              </a:solidFill>
              <a:latin typeface="微软雅黑" pitchFamily="34" charset="-122"/>
              <a:ea typeface="微软雅黑" pitchFamily="34" charset="-122"/>
            </a:endParaRPr>
          </a:p>
        </p:txBody>
      </p:sp>
      <p:sp>
        <p:nvSpPr>
          <p:cNvPr id="10" name="圆角矩形 17">
            <a:extLst>
              <a:ext uri="{FF2B5EF4-FFF2-40B4-BE49-F238E27FC236}">
                <a16:creationId xmlns:a16="http://schemas.microsoft.com/office/drawing/2014/main" id="{8CE0480D-4A3B-BD46-9411-209C7E7BE317}"/>
              </a:ext>
            </a:extLst>
          </p:cNvPr>
          <p:cNvSpPr/>
          <p:nvPr/>
        </p:nvSpPr>
        <p:spPr>
          <a:xfrm>
            <a:off x="5743400" y="2341922"/>
            <a:ext cx="1114776" cy="2294043"/>
          </a:xfrm>
          <a:prstGeom prst="roundRect">
            <a:avLst/>
          </a:prstGeom>
          <a:ln w="28575"/>
        </p:spPr>
        <p:style>
          <a:lnRef idx="2">
            <a:schemeClr val="accent1"/>
          </a:lnRef>
          <a:fillRef idx="1">
            <a:schemeClr val="lt1"/>
          </a:fillRef>
          <a:effectRef idx="0">
            <a:schemeClr val="accent1"/>
          </a:effectRef>
          <a:fontRef idx="minor">
            <a:schemeClr val="dk1"/>
          </a:fontRef>
        </p:style>
        <p:txBody>
          <a:bodyPr vert="eaVert" anchor="ctr"/>
          <a:lstStyle/>
          <a:p>
            <a:pPr algn="ctr">
              <a:defRPr/>
            </a:pPr>
            <a:r>
              <a:rPr lang="en-US" altLang="zh-CN" sz="2322" dirty="0">
                <a:solidFill>
                  <a:schemeClr val="tx1"/>
                </a:solidFill>
                <a:latin typeface="微软雅黑" pitchFamily="34" charset="-122"/>
                <a:ea typeface="微软雅黑" pitchFamily="34" charset="-122"/>
              </a:rPr>
              <a:t>Wealth Management</a:t>
            </a:r>
            <a:endParaRPr lang="zh-CN" altLang="en-US" sz="2322" dirty="0">
              <a:solidFill>
                <a:schemeClr val="tx1"/>
              </a:solidFill>
              <a:latin typeface="微软雅黑" pitchFamily="34" charset="-122"/>
              <a:ea typeface="微软雅黑" pitchFamily="34" charset="-122"/>
            </a:endParaRPr>
          </a:p>
        </p:txBody>
      </p:sp>
      <p:pic>
        <p:nvPicPr>
          <p:cNvPr id="11" name="图片 4">
            <a:extLst>
              <a:ext uri="{FF2B5EF4-FFF2-40B4-BE49-F238E27FC236}">
                <a16:creationId xmlns:a16="http://schemas.microsoft.com/office/drawing/2014/main" id="{B708E737-96BA-044F-8794-BE532378B39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5829" y="5123697"/>
            <a:ext cx="1259114" cy="33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a:extLst>
              <a:ext uri="{FF2B5EF4-FFF2-40B4-BE49-F238E27FC236}">
                <a16:creationId xmlns:a16="http://schemas.microsoft.com/office/drawing/2014/main" id="{BE784696-87A2-2D49-95DA-D562AD38E811}"/>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94413" y="4634771"/>
            <a:ext cx="1378974" cy="8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20">
            <a:extLst>
              <a:ext uri="{FF2B5EF4-FFF2-40B4-BE49-F238E27FC236}">
                <a16:creationId xmlns:a16="http://schemas.microsoft.com/office/drawing/2014/main" id="{7D37197F-C58D-9E47-94EB-EB356BDA5D9E}"/>
              </a:ext>
            </a:extLst>
          </p:cNvPr>
          <p:cNvSpPr/>
          <p:nvPr/>
        </p:nvSpPr>
        <p:spPr>
          <a:xfrm>
            <a:off x="8965083" y="2341922"/>
            <a:ext cx="1114776" cy="2294043"/>
          </a:xfrm>
          <a:prstGeom prst="roundRect">
            <a:avLst/>
          </a:prstGeom>
          <a:ln w="28575"/>
        </p:spPr>
        <p:style>
          <a:lnRef idx="2">
            <a:schemeClr val="accent1"/>
          </a:lnRef>
          <a:fillRef idx="1">
            <a:schemeClr val="lt1"/>
          </a:fillRef>
          <a:effectRef idx="0">
            <a:schemeClr val="accent1"/>
          </a:effectRef>
          <a:fontRef idx="minor">
            <a:schemeClr val="dk1"/>
          </a:fontRef>
        </p:style>
        <p:txBody>
          <a:bodyPr vert="eaVert" tIns="0" rIns="0" bIns="0" anchor="ctr"/>
          <a:lstStyle/>
          <a:p>
            <a:pPr algn="ctr">
              <a:defRPr/>
            </a:pPr>
            <a:r>
              <a:rPr lang="en-US" altLang="zh-CN" sz="2322" dirty="0">
                <a:solidFill>
                  <a:schemeClr val="tx1"/>
                </a:solidFill>
                <a:latin typeface="微软雅黑" pitchFamily="34" charset="-122"/>
                <a:ea typeface="微软雅黑" pitchFamily="34" charset="-122"/>
              </a:rPr>
              <a:t>Credit Information</a:t>
            </a:r>
            <a:endParaRPr lang="zh-CN" altLang="en-US" sz="2322" dirty="0">
              <a:solidFill>
                <a:schemeClr val="tx1"/>
              </a:solidFill>
              <a:latin typeface="微软雅黑" pitchFamily="34" charset="-122"/>
              <a:ea typeface="微软雅黑" pitchFamily="34" charset="-122"/>
            </a:endParaRPr>
          </a:p>
        </p:txBody>
      </p:sp>
      <p:pic>
        <p:nvPicPr>
          <p:cNvPr id="14" name="图片 12">
            <a:extLst>
              <a:ext uri="{FF2B5EF4-FFF2-40B4-BE49-F238E27FC236}">
                <a16:creationId xmlns:a16="http://schemas.microsoft.com/office/drawing/2014/main" id="{E1DB9324-9CEA-424E-9965-FF99E9A3A7F6}"/>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8992548" y="4770611"/>
            <a:ext cx="1059846" cy="7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圆角矩形 18">
            <a:extLst>
              <a:ext uri="{FF2B5EF4-FFF2-40B4-BE49-F238E27FC236}">
                <a16:creationId xmlns:a16="http://schemas.microsoft.com/office/drawing/2014/main" id="{497C1068-F30A-0A41-8D1A-381BD16875F7}"/>
              </a:ext>
            </a:extLst>
          </p:cNvPr>
          <p:cNvSpPr/>
          <p:nvPr/>
        </p:nvSpPr>
        <p:spPr>
          <a:xfrm>
            <a:off x="7355010" y="2341922"/>
            <a:ext cx="1113240" cy="2294043"/>
          </a:xfrm>
          <a:prstGeom prst="roundRect">
            <a:avLst/>
          </a:prstGeom>
          <a:ln w="28575"/>
        </p:spPr>
        <p:style>
          <a:lnRef idx="2">
            <a:schemeClr val="accent1"/>
          </a:lnRef>
          <a:fillRef idx="1">
            <a:schemeClr val="lt1"/>
          </a:fillRef>
          <a:effectRef idx="0">
            <a:schemeClr val="accent1"/>
          </a:effectRef>
          <a:fontRef idx="minor">
            <a:schemeClr val="dk1"/>
          </a:fontRef>
        </p:style>
        <p:txBody>
          <a:bodyPr vert="eaVert" anchor="ctr"/>
          <a:lstStyle/>
          <a:p>
            <a:pPr algn="ctr">
              <a:defRPr/>
            </a:pPr>
            <a:r>
              <a:rPr lang="en-US" altLang="zh-CN" sz="2322" dirty="0">
                <a:solidFill>
                  <a:schemeClr val="tx1"/>
                </a:solidFill>
                <a:latin typeface="微软雅黑" pitchFamily="34" charset="-122"/>
                <a:ea typeface="微软雅黑" pitchFamily="34" charset="-122"/>
              </a:rPr>
              <a:t>Insurance</a:t>
            </a:r>
            <a:endParaRPr lang="zh-CN" altLang="en-US" sz="2322" dirty="0">
              <a:solidFill>
                <a:schemeClr val="tx1"/>
              </a:solidFill>
              <a:latin typeface="微软雅黑" pitchFamily="34" charset="-122"/>
              <a:ea typeface="微软雅黑" pitchFamily="34" charset="-122"/>
            </a:endParaRPr>
          </a:p>
        </p:txBody>
      </p:sp>
      <p:sp>
        <p:nvSpPr>
          <p:cNvPr id="16" name="圆角矩形 27">
            <a:extLst>
              <a:ext uri="{FF2B5EF4-FFF2-40B4-BE49-F238E27FC236}">
                <a16:creationId xmlns:a16="http://schemas.microsoft.com/office/drawing/2014/main" id="{28F1E76E-3972-E142-BA0F-B8B254B63A1F}"/>
              </a:ext>
            </a:extLst>
          </p:cNvPr>
          <p:cNvSpPr/>
          <p:nvPr/>
        </p:nvSpPr>
        <p:spPr>
          <a:xfrm>
            <a:off x="11047662" y="2341922"/>
            <a:ext cx="1114776" cy="2294043"/>
          </a:xfrm>
          <a:prstGeom prst="roundRect">
            <a:avLst/>
          </a:prstGeom>
          <a:solidFill>
            <a:srgbClr val="92D050"/>
          </a:solidFill>
          <a:ln w="28575">
            <a:noFill/>
          </a:ln>
        </p:spPr>
        <p:style>
          <a:lnRef idx="2">
            <a:schemeClr val="accent1"/>
          </a:lnRef>
          <a:fillRef idx="1">
            <a:schemeClr val="lt1"/>
          </a:fillRef>
          <a:effectRef idx="0">
            <a:schemeClr val="accent1"/>
          </a:effectRef>
          <a:fontRef idx="minor">
            <a:schemeClr val="dk1"/>
          </a:fontRef>
        </p:style>
        <p:txBody>
          <a:bodyPr vert="eaVert" tIns="0" rIns="0" bIns="0" anchor="ctr"/>
          <a:lstStyle/>
          <a:p>
            <a:pPr algn="ctr">
              <a:defRPr/>
            </a:pPr>
            <a:r>
              <a:rPr lang="en-US" altLang="zh-CN" sz="2322" dirty="0">
                <a:solidFill>
                  <a:schemeClr val="tx1"/>
                </a:solidFill>
                <a:latin typeface="微软雅黑" pitchFamily="34" charset="-122"/>
                <a:ea typeface="微软雅黑" pitchFamily="34" charset="-122"/>
              </a:rPr>
              <a:t>Countryside</a:t>
            </a:r>
            <a:r>
              <a:rPr lang="zh-CN" altLang="en-US" sz="2322" dirty="0">
                <a:solidFill>
                  <a:schemeClr val="tx1"/>
                </a:solidFill>
                <a:latin typeface="微软雅黑" pitchFamily="34" charset="-122"/>
                <a:ea typeface="微软雅黑" pitchFamily="34" charset="-122"/>
              </a:rPr>
              <a:t> </a:t>
            </a:r>
            <a:r>
              <a:rPr lang="en-US" altLang="zh-CN" sz="2322" dirty="0">
                <a:solidFill>
                  <a:schemeClr val="tx1"/>
                </a:solidFill>
                <a:latin typeface="微软雅黑" pitchFamily="34" charset="-122"/>
                <a:ea typeface="微软雅黑" pitchFamily="34" charset="-122"/>
              </a:rPr>
              <a:t>Financing</a:t>
            </a:r>
            <a:endParaRPr lang="zh-CN" altLang="en-US" sz="2322" dirty="0">
              <a:solidFill>
                <a:schemeClr val="tx1"/>
              </a:solidFill>
              <a:latin typeface="微软雅黑" pitchFamily="34" charset="-122"/>
              <a:ea typeface="微软雅黑" pitchFamily="34" charset="-122"/>
            </a:endParaRPr>
          </a:p>
        </p:txBody>
      </p:sp>
      <p:sp>
        <p:nvSpPr>
          <p:cNvPr id="18" name="圆角矩形 28">
            <a:extLst>
              <a:ext uri="{FF2B5EF4-FFF2-40B4-BE49-F238E27FC236}">
                <a16:creationId xmlns:a16="http://schemas.microsoft.com/office/drawing/2014/main" id="{E6EC39BE-EFC5-1442-9BED-3A71049FADAA}"/>
              </a:ext>
            </a:extLst>
          </p:cNvPr>
          <p:cNvSpPr/>
          <p:nvPr/>
        </p:nvSpPr>
        <p:spPr>
          <a:xfrm>
            <a:off x="445218" y="2340498"/>
            <a:ext cx="1114776" cy="2294043"/>
          </a:xfrm>
          <a:prstGeom prst="roundRect">
            <a:avLst/>
          </a:prstGeom>
          <a:solidFill>
            <a:schemeClr val="accent6">
              <a:lumMod val="75000"/>
            </a:schemeClr>
          </a:solidFill>
          <a:ln w="28575">
            <a:noFill/>
          </a:ln>
        </p:spPr>
        <p:style>
          <a:lnRef idx="2">
            <a:schemeClr val="accent1"/>
          </a:lnRef>
          <a:fillRef idx="1">
            <a:schemeClr val="lt1"/>
          </a:fillRef>
          <a:effectRef idx="0">
            <a:schemeClr val="accent1"/>
          </a:effectRef>
          <a:fontRef idx="minor">
            <a:schemeClr val="dk1"/>
          </a:fontRef>
        </p:style>
        <p:txBody>
          <a:bodyPr vert="eaVert" tIns="0" rIns="0" bIns="0" anchor="ctr"/>
          <a:lstStyle/>
          <a:p>
            <a:pPr algn="ctr">
              <a:defRPr/>
            </a:pPr>
            <a:r>
              <a:rPr lang="en-US" altLang="zh-CN" sz="2322" dirty="0">
                <a:solidFill>
                  <a:schemeClr val="tx1"/>
                </a:solidFill>
                <a:latin typeface="微软雅黑" pitchFamily="34" charset="-122"/>
                <a:ea typeface="微软雅黑" pitchFamily="34" charset="-122"/>
              </a:rPr>
              <a:t>International</a:t>
            </a:r>
            <a:endParaRPr lang="zh-CN" altLang="en-US" sz="2613" dirty="0">
              <a:solidFill>
                <a:schemeClr val="tx1"/>
              </a:solidFill>
              <a:latin typeface="微软雅黑" pitchFamily="34" charset="-122"/>
              <a:ea typeface="微软雅黑" pitchFamily="34" charset="-122"/>
            </a:endParaRPr>
          </a:p>
        </p:txBody>
      </p:sp>
      <p:sp>
        <p:nvSpPr>
          <p:cNvPr id="19" name="矩形 32">
            <a:extLst>
              <a:ext uri="{FF2B5EF4-FFF2-40B4-BE49-F238E27FC236}">
                <a16:creationId xmlns:a16="http://schemas.microsoft.com/office/drawing/2014/main" id="{84652410-6F44-E34A-BD46-7DFE9DA34A15}"/>
              </a:ext>
            </a:extLst>
          </p:cNvPr>
          <p:cNvSpPr/>
          <p:nvPr/>
        </p:nvSpPr>
        <p:spPr>
          <a:xfrm>
            <a:off x="2132723" y="2074864"/>
            <a:ext cx="8321039" cy="3615994"/>
          </a:xfrm>
          <a:prstGeom prst="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548" dirty="0"/>
          </a:p>
        </p:txBody>
      </p:sp>
      <p:sp>
        <p:nvSpPr>
          <p:cNvPr id="20" name="左箭头 10">
            <a:extLst>
              <a:ext uri="{FF2B5EF4-FFF2-40B4-BE49-F238E27FC236}">
                <a16:creationId xmlns:a16="http://schemas.microsoft.com/office/drawing/2014/main" id="{30E52C61-DE76-E84C-A447-F847E7BEB250}"/>
              </a:ext>
            </a:extLst>
          </p:cNvPr>
          <p:cNvSpPr/>
          <p:nvPr/>
        </p:nvSpPr>
        <p:spPr>
          <a:xfrm>
            <a:off x="1648843" y="3226636"/>
            <a:ext cx="619496" cy="456922"/>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38"/>
          </a:p>
        </p:txBody>
      </p:sp>
      <p:sp>
        <p:nvSpPr>
          <p:cNvPr id="21" name="左箭头 35">
            <a:extLst>
              <a:ext uri="{FF2B5EF4-FFF2-40B4-BE49-F238E27FC236}">
                <a16:creationId xmlns:a16="http://schemas.microsoft.com/office/drawing/2014/main" id="{FFFFEB4C-1636-C64F-99C4-8D5E2D8CBB6F}"/>
              </a:ext>
            </a:extLst>
          </p:cNvPr>
          <p:cNvSpPr/>
          <p:nvPr/>
        </p:nvSpPr>
        <p:spPr>
          <a:xfrm rot="10800000">
            <a:off x="10336695" y="3244387"/>
            <a:ext cx="619496" cy="456922"/>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38"/>
          </a:p>
        </p:txBody>
      </p:sp>
      <p:sp>
        <p:nvSpPr>
          <p:cNvPr id="22" name="文本框 11">
            <a:extLst>
              <a:ext uri="{FF2B5EF4-FFF2-40B4-BE49-F238E27FC236}">
                <a16:creationId xmlns:a16="http://schemas.microsoft.com/office/drawing/2014/main" id="{F4EA773E-1A7D-4A49-8DD6-D581CF318DA1}"/>
              </a:ext>
            </a:extLst>
          </p:cNvPr>
          <p:cNvSpPr txBox="1"/>
          <p:nvPr/>
        </p:nvSpPr>
        <p:spPr>
          <a:xfrm>
            <a:off x="1494390" y="3654355"/>
            <a:ext cx="1113241" cy="830997"/>
          </a:xfrm>
          <a:prstGeom prst="rect">
            <a:avLst/>
          </a:prstGeom>
          <a:noFill/>
        </p:spPr>
        <p:txBody>
          <a:bodyPr wrap="square" rtlCol="0">
            <a:spAutoFit/>
          </a:bodyPr>
          <a:lstStyle/>
          <a:p>
            <a:pPr algn="ctr"/>
            <a:r>
              <a:rPr kumimoji="1" lang="en-US" altLang="zh-CN" sz="1600" dirty="0">
                <a:latin typeface="Microsoft YaHei" charset="0"/>
                <a:ea typeface="Microsoft YaHei" charset="0"/>
                <a:cs typeface="Microsoft YaHei" charset="0"/>
              </a:rPr>
              <a:t>Go to</a:t>
            </a:r>
            <a:endParaRPr kumimoji="1" lang="zh-CN" altLang="en-US" sz="1600" dirty="0">
              <a:latin typeface="Microsoft YaHei" charset="0"/>
              <a:ea typeface="Microsoft YaHei" charset="0"/>
              <a:cs typeface="Microsoft YaHei" charset="0"/>
            </a:endParaRPr>
          </a:p>
          <a:p>
            <a:pPr algn="ctr"/>
            <a:r>
              <a:rPr kumimoji="1" lang="en-US" altLang="zh-CN" sz="1600" dirty="0">
                <a:latin typeface="Microsoft YaHei" charset="0"/>
                <a:ea typeface="Microsoft YaHei" charset="0"/>
                <a:cs typeface="Microsoft YaHei" charset="0"/>
              </a:rPr>
              <a:t>Overseas</a:t>
            </a:r>
            <a:endParaRPr kumimoji="1" lang="zh-CN" altLang="en-US" sz="1600" dirty="0">
              <a:latin typeface="Microsoft YaHei" charset="0"/>
              <a:ea typeface="Microsoft YaHei" charset="0"/>
              <a:cs typeface="Microsoft YaHei" charset="0"/>
            </a:endParaRPr>
          </a:p>
          <a:p>
            <a:pPr algn="ctr"/>
            <a:endParaRPr kumimoji="1" lang="zh-CN" altLang="en-US" sz="1600" dirty="0">
              <a:latin typeface="Microsoft YaHei" charset="0"/>
              <a:ea typeface="Microsoft YaHei" charset="0"/>
              <a:cs typeface="Microsoft YaHei" charset="0"/>
            </a:endParaRPr>
          </a:p>
        </p:txBody>
      </p:sp>
      <p:sp>
        <p:nvSpPr>
          <p:cNvPr id="23" name="文本框 37">
            <a:extLst>
              <a:ext uri="{FF2B5EF4-FFF2-40B4-BE49-F238E27FC236}">
                <a16:creationId xmlns:a16="http://schemas.microsoft.com/office/drawing/2014/main" id="{510889C5-5CB4-B949-84C7-719B25055812}"/>
              </a:ext>
            </a:extLst>
          </p:cNvPr>
          <p:cNvSpPr txBox="1"/>
          <p:nvPr/>
        </p:nvSpPr>
        <p:spPr>
          <a:xfrm>
            <a:off x="9994594" y="3701309"/>
            <a:ext cx="1376595" cy="584775"/>
          </a:xfrm>
          <a:prstGeom prst="rect">
            <a:avLst/>
          </a:prstGeom>
          <a:noFill/>
        </p:spPr>
        <p:txBody>
          <a:bodyPr wrap="square" rtlCol="0">
            <a:spAutoFit/>
          </a:bodyPr>
          <a:lstStyle/>
          <a:p>
            <a:pPr algn="ctr"/>
            <a:r>
              <a:rPr kumimoji="1" lang="en-US" altLang="zh-CN" sz="1600" dirty="0">
                <a:latin typeface="Microsoft YaHei" charset="0"/>
                <a:ea typeface="Microsoft YaHei" charset="0"/>
                <a:cs typeface="Microsoft YaHei" charset="0"/>
              </a:rPr>
              <a:t>Go to</a:t>
            </a:r>
            <a:endParaRPr kumimoji="1" lang="zh-CN" altLang="en-US" sz="1600" dirty="0">
              <a:latin typeface="Microsoft YaHei" charset="0"/>
              <a:ea typeface="Microsoft YaHei" charset="0"/>
              <a:cs typeface="Microsoft YaHei" charset="0"/>
            </a:endParaRPr>
          </a:p>
          <a:p>
            <a:pPr algn="ctr"/>
            <a:r>
              <a:rPr kumimoji="1" lang="en-US" altLang="zh-CN" sz="1600" dirty="0">
                <a:latin typeface="Microsoft YaHei" charset="0"/>
                <a:ea typeface="Microsoft YaHei" charset="0"/>
                <a:cs typeface="Microsoft YaHei" charset="0"/>
              </a:rPr>
              <a:t>Countryside</a:t>
            </a:r>
            <a:endParaRPr kumimoji="1" lang="zh-CN" altLang="en-US" sz="1600" dirty="0">
              <a:latin typeface="Microsoft YaHei" charset="0"/>
              <a:ea typeface="Microsoft YaHei" charset="0"/>
              <a:cs typeface="Microsoft YaHei" charset="0"/>
            </a:endParaRPr>
          </a:p>
        </p:txBody>
      </p:sp>
      <p:sp>
        <p:nvSpPr>
          <p:cNvPr id="24" name="圆角矩形 40">
            <a:extLst>
              <a:ext uri="{FF2B5EF4-FFF2-40B4-BE49-F238E27FC236}">
                <a16:creationId xmlns:a16="http://schemas.microsoft.com/office/drawing/2014/main" id="{F18A9AB4-A093-544F-9C62-6C48B190D223}"/>
              </a:ext>
            </a:extLst>
          </p:cNvPr>
          <p:cNvSpPr/>
          <p:nvPr/>
        </p:nvSpPr>
        <p:spPr>
          <a:xfrm>
            <a:off x="445218" y="5878932"/>
            <a:ext cx="11717220" cy="619389"/>
          </a:xfrm>
          <a:prstGeom prst="roundRect">
            <a:avLst/>
          </a:prstGeom>
          <a:solidFill>
            <a:srgbClr val="00B0F0"/>
          </a:solidFill>
          <a:ln w="28575">
            <a:noFill/>
          </a:ln>
          <a:effectLst/>
        </p:spPr>
        <p:style>
          <a:lnRef idx="2">
            <a:schemeClr val="accent1"/>
          </a:lnRef>
          <a:fillRef idx="1">
            <a:schemeClr val="lt1"/>
          </a:fillRef>
          <a:effectRef idx="0">
            <a:schemeClr val="accent1"/>
          </a:effectRef>
          <a:fontRef idx="minor">
            <a:schemeClr val="dk1"/>
          </a:fontRef>
        </p:style>
        <p:txBody>
          <a:bodyPr vert="horz" anchor="ctr"/>
          <a:lstStyle/>
          <a:p>
            <a:pPr algn="ctr">
              <a:defRPr/>
            </a:pPr>
            <a:r>
              <a:rPr lang="en-US" altLang="zh-CN" sz="2322" dirty="0">
                <a:solidFill>
                  <a:schemeClr val="tx1"/>
                </a:solidFill>
                <a:latin typeface="微软雅黑" pitchFamily="34" charset="-122"/>
                <a:ea typeface="微软雅黑" pitchFamily="34" charset="-122"/>
              </a:rPr>
              <a:t>Sharing</a:t>
            </a:r>
            <a:r>
              <a:rPr lang="zh-CN" altLang="en-US" sz="2322" dirty="0">
                <a:solidFill>
                  <a:schemeClr val="tx1"/>
                </a:solidFill>
                <a:latin typeface="微软雅黑" pitchFamily="34" charset="-122"/>
                <a:ea typeface="微软雅黑" pitchFamily="34" charset="-122"/>
              </a:rPr>
              <a:t> </a:t>
            </a:r>
            <a:r>
              <a:rPr lang="en-US" altLang="zh-CN" sz="2322" dirty="0">
                <a:solidFill>
                  <a:schemeClr val="tx1"/>
                </a:solidFill>
                <a:latin typeface="微软雅黑" pitchFamily="34" charset="-122"/>
                <a:ea typeface="微软雅黑" pitchFamily="34" charset="-122"/>
              </a:rPr>
              <a:t>Platform</a:t>
            </a:r>
            <a:endParaRPr lang="zh-CN" altLang="en-US" sz="2322" dirty="0">
              <a:solidFill>
                <a:schemeClr val="tx1"/>
              </a:solidFill>
              <a:latin typeface="微软雅黑" pitchFamily="34" charset="-122"/>
              <a:ea typeface="微软雅黑" pitchFamily="34" charset="-122"/>
            </a:endParaRPr>
          </a:p>
        </p:txBody>
      </p:sp>
      <p:pic>
        <p:nvPicPr>
          <p:cNvPr id="25" name="图片 24">
            <a:extLst>
              <a:ext uri="{FF2B5EF4-FFF2-40B4-BE49-F238E27FC236}">
                <a16:creationId xmlns:a16="http://schemas.microsoft.com/office/drawing/2014/main" id="{9F1EC9D4-2D02-A749-8C4B-62A5369E0EE4}"/>
              </a:ext>
            </a:extLst>
          </p:cNvPr>
          <p:cNvPicPr>
            <a:picLocks noChangeAspect="1"/>
          </p:cNvPicPr>
          <p:nvPr/>
        </p:nvPicPr>
        <p:blipFill>
          <a:blip r:embed="rId8"/>
          <a:stretch>
            <a:fillRect/>
          </a:stretch>
        </p:blipFill>
        <p:spPr>
          <a:xfrm>
            <a:off x="9994594" y="6006403"/>
            <a:ext cx="1666476" cy="367512"/>
          </a:xfrm>
          <a:prstGeom prst="rect">
            <a:avLst/>
          </a:prstGeom>
        </p:spPr>
      </p:pic>
      <p:pic>
        <p:nvPicPr>
          <p:cNvPr id="26" name="图片 30">
            <a:extLst>
              <a:ext uri="{FF2B5EF4-FFF2-40B4-BE49-F238E27FC236}">
                <a16:creationId xmlns:a16="http://schemas.microsoft.com/office/drawing/2014/main" id="{DE8F3292-20F5-B64F-83C8-13DA60B8D2A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914612" y="5047091"/>
            <a:ext cx="627250" cy="713767"/>
          </a:xfrm>
          <a:prstGeom prst="rect">
            <a:avLst/>
          </a:prstGeom>
        </p:spPr>
      </p:pic>
      <p:pic>
        <p:nvPicPr>
          <p:cNvPr id="27" name="图片 7167">
            <a:extLst>
              <a:ext uri="{FF2B5EF4-FFF2-40B4-BE49-F238E27FC236}">
                <a16:creationId xmlns:a16="http://schemas.microsoft.com/office/drawing/2014/main" id="{82DC45D4-BA39-5D41-8D3D-7ADD1841A3B1}"/>
              </a:ext>
            </a:extLst>
          </p:cNvPr>
          <p:cNvPicPr>
            <a:picLocks noChangeAspect="1"/>
          </p:cNvPicPr>
          <p:nvPr/>
        </p:nvPicPr>
        <p:blipFill>
          <a:blip r:embed="rId10"/>
          <a:stretch>
            <a:fillRect/>
          </a:stretch>
        </p:blipFill>
        <p:spPr>
          <a:xfrm>
            <a:off x="5866136" y="4696429"/>
            <a:ext cx="869301" cy="351860"/>
          </a:xfrm>
          <a:prstGeom prst="rect">
            <a:avLst/>
          </a:prstGeom>
        </p:spPr>
      </p:pic>
      <p:sp>
        <p:nvSpPr>
          <p:cNvPr id="28" name="左箭头 34">
            <a:extLst>
              <a:ext uri="{FF2B5EF4-FFF2-40B4-BE49-F238E27FC236}">
                <a16:creationId xmlns:a16="http://schemas.microsoft.com/office/drawing/2014/main" id="{99098F1D-1ECF-B744-827C-C4DA9A844533}"/>
              </a:ext>
            </a:extLst>
          </p:cNvPr>
          <p:cNvSpPr/>
          <p:nvPr/>
        </p:nvSpPr>
        <p:spPr>
          <a:xfrm rot="5400000">
            <a:off x="6134200" y="5479752"/>
            <a:ext cx="188075" cy="610285"/>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38"/>
          </a:p>
        </p:txBody>
      </p:sp>
      <p:cxnSp>
        <p:nvCxnSpPr>
          <p:cNvPr id="29" name="Elbow Connector 28">
            <a:extLst>
              <a:ext uri="{FF2B5EF4-FFF2-40B4-BE49-F238E27FC236}">
                <a16:creationId xmlns:a16="http://schemas.microsoft.com/office/drawing/2014/main" id="{3ACFA285-7528-5E40-B7F8-7610C18F5F6C}"/>
              </a:ext>
            </a:extLst>
          </p:cNvPr>
          <p:cNvCxnSpPr>
            <a:cxnSpLocks/>
            <a:stCxn id="18" idx="0"/>
            <a:endCxn id="5" idx="2"/>
          </p:cNvCxnSpPr>
          <p:nvPr/>
        </p:nvCxnSpPr>
        <p:spPr>
          <a:xfrm rot="5400000" flipH="1" flipV="1">
            <a:off x="3305188" y="-655100"/>
            <a:ext cx="693016" cy="5298181"/>
          </a:xfrm>
          <a:prstGeom prst="bentConnector3">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95780F9F-3F44-F048-ABEC-C91438279694}"/>
              </a:ext>
            </a:extLst>
          </p:cNvPr>
          <p:cNvCxnSpPr>
            <a:cxnSpLocks/>
            <a:stCxn id="8" idx="0"/>
            <a:endCxn id="5" idx="2"/>
          </p:cNvCxnSpPr>
          <p:nvPr/>
        </p:nvCxnSpPr>
        <p:spPr>
          <a:xfrm rot="5400000" flipH="1" flipV="1">
            <a:off x="4342725" y="383860"/>
            <a:ext cx="694440" cy="3221684"/>
          </a:xfrm>
          <a:prstGeom prst="bentConnector3">
            <a:avLst>
              <a:gd name="adj1" fmla="val 50000"/>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644C1AE8-2BF5-394D-BC33-CE96DEF2A497}"/>
              </a:ext>
            </a:extLst>
          </p:cNvPr>
          <p:cNvCxnSpPr>
            <a:cxnSpLocks/>
            <a:stCxn id="9" idx="0"/>
            <a:endCxn id="5" idx="2"/>
          </p:cNvCxnSpPr>
          <p:nvPr/>
        </p:nvCxnSpPr>
        <p:spPr>
          <a:xfrm rot="5400000" flipH="1" flipV="1">
            <a:off x="5148146" y="1189282"/>
            <a:ext cx="694440" cy="1610841"/>
          </a:xfrm>
          <a:prstGeom prst="bentConnector3">
            <a:avLst>
              <a:gd name="adj1" fmla="val 50000"/>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5375583-38CD-FD48-B7CB-C539BCF81C43}"/>
              </a:ext>
            </a:extLst>
          </p:cNvPr>
          <p:cNvCxnSpPr>
            <a:cxnSpLocks/>
            <a:stCxn id="10" idx="0"/>
            <a:endCxn id="5" idx="2"/>
          </p:cNvCxnSpPr>
          <p:nvPr/>
        </p:nvCxnSpPr>
        <p:spPr>
          <a:xfrm rot="16200000" flipV="1">
            <a:off x="5953568" y="1994701"/>
            <a:ext cx="694440" cy="1"/>
          </a:xfrm>
          <a:prstGeom prst="bentConnector3">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ACBFC22-D249-7143-983A-3938E2405526}"/>
              </a:ext>
            </a:extLst>
          </p:cNvPr>
          <p:cNvCxnSpPr>
            <a:cxnSpLocks/>
            <a:stCxn id="15" idx="0"/>
            <a:endCxn id="5" idx="2"/>
          </p:cNvCxnSpPr>
          <p:nvPr/>
        </p:nvCxnSpPr>
        <p:spPr>
          <a:xfrm rot="16200000" flipV="1">
            <a:off x="6758989" y="1189280"/>
            <a:ext cx="694440" cy="1610843"/>
          </a:xfrm>
          <a:prstGeom prst="bentConnector3">
            <a:avLst>
              <a:gd name="adj1" fmla="val 50000"/>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0327477-9BBB-5241-AE85-3E98E4F09CC8}"/>
              </a:ext>
            </a:extLst>
          </p:cNvPr>
          <p:cNvCxnSpPr>
            <a:cxnSpLocks/>
            <a:stCxn id="13" idx="0"/>
            <a:endCxn id="5" idx="2"/>
          </p:cNvCxnSpPr>
          <p:nvPr/>
        </p:nvCxnSpPr>
        <p:spPr>
          <a:xfrm rot="16200000" flipV="1">
            <a:off x="7564409" y="383860"/>
            <a:ext cx="694440" cy="3221684"/>
          </a:xfrm>
          <a:prstGeom prst="bentConnector3">
            <a:avLst>
              <a:gd name="adj1" fmla="val 50000"/>
            </a:avLst>
          </a:prstGeom>
          <a:ln w="12700">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2005C44-0469-6E40-AB60-7998A7230FDC}"/>
              </a:ext>
            </a:extLst>
          </p:cNvPr>
          <p:cNvCxnSpPr>
            <a:cxnSpLocks/>
            <a:stCxn id="16" idx="0"/>
            <a:endCxn id="5" idx="2"/>
          </p:cNvCxnSpPr>
          <p:nvPr/>
        </p:nvCxnSpPr>
        <p:spPr>
          <a:xfrm rot="16200000" flipV="1">
            <a:off x="8605699" y="-657430"/>
            <a:ext cx="694440" cy="5304263"/>
          </a:xfrm>
          <a:prstGeom prst="bentConnector3">
            <a:avLst>
              <a:gd name="adj1" fmla="val 50000"/>
            </a:avLst>
          </a:prstGeom>
          <a:ln w="12700">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167724"/>
      </p:ext>
    </p:extLst>
  </p:cSld>
  <p:clrMapOvr>
    <a:masterClrMapping/>
  </p:clrMapOvr>
  <p:transition advClick="0"/>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微软雅黑" panose="020B0503020204020204" pitchFamily="34" charset="-122"/>
            <a:ea typeface="微软雅黑" panose="020B0503020204020204" pitchFamily="34" charset="-122"/>
          </a:defRPr>
        </a:defPPr>
      </a:lstStyle>
      <a:style>
        <a:lnRef idx="2">
          <a:schemeClr val="accent6"/>
        </a:lnRef>
        <a:fillRef idx="1">
          <a:schemeClr val="lt1"/>
        </a:fillRef>
        <a:effectRef idx="0">
          <a:schemeClr val="accent6"/>
        </a:effectRef>
        <a:fontRef idx="minor">
          <a:schemeClr val="dk1"/>
        </a:fontRef>
      </a:style>
    </a:spDef>
    <a:lnDef>
      <a:spPr>
        <a:ln w="19050" cmpd="dbl">
          <a:solidFill>
            <a:srgbClr val="FF0000"/>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88383</TotalTime>
  <Words>6124</Words>
  <Application>Microsoft Macintosh PowerPoint</Application>
  <PresentationFormat>Custom</PresentationFormat>
  <Paragraphs>958</Paragraphs>
  <Slides>29</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29</vt:i4>
      </vt:variant>
    </vt:vector>
  </HeadingPairs>
  <TitlesOfParts>
    <vt:vector size="45" baseType="lpstr">
      <vt:lpstr>Calibri (主题正文)</vt:lpstr>
      <vt:lpstr>DIN Light</vt:lpstr>
      <vt:lpstr>微软雅黑</vt:lpstr>
      <vt:lpstr>微软雅黑</vt:lpstr>
      <vt:lpstr>Proxima Nova</vt:lpstr>
      <vt:lpstr>Segoe UI</vt:lpstr>
      <vt:lpstr>Segoe UI Light</vt:lpstr>
      <vt:lpstr>Segoe UI Semibold</vt:lpstr>
      <vt:lpstr>Arial</vt:lpstr>
      <vt:lpstr>Calibri</vt:lpstr>
      <vt:lpstr>Helvetica</vt:lpstr>
      <vt:lpstr>Imprint MT Shadow</vt:lpstr>
      <vt:lpstr>Wingdings</vt:lpstr>
      <vt:lpstr>Office 主题</vt:lpstr>
      <vt:lpstr>Dynamics 365</vt:lpstr>
      <vt:lpstr>3_5-50002_Ignite_Breakout_Template</vt:lpstr>
      <vt:lpstr>Ant Financial Introduction &amp; Basic Risk Domain Knowledge</vt:lpstr>
      <vt:lpstr>Contents</vt:lpstr>
      <vt:lpstr>About Ant Financial</vt:lpstr>
      <vt:lpstr>What we do</vt:lpstr>
      <vt:lpstr>Our History</vt:lpstr>
      <vt:lpstr>PowerPoint Presentation</vt:lpstr>
      <vt:lpstr>PowerPoint Presentation</vt:lpstr>
      <vt:lpstr>How does Alipay payment platform works?</vt:lpstr>
      <vt:lpstr>Risk Control Process</vt:lpstr>
      <vt:lpstr>PowerPoint Presentation</vt:lpstr>
      <vt:lpstr>PowerPoint Presentation</vt:lpstr>
      <vt:lpstr>Empower Local Partner</vt:lpstr>
      <vt:lpstr>PowerPoint Presentation</vt:lpstr>
      <vt:lpstr>Risk Control Process</vt:lpstr>
      <vt:lpstr>Data Collection</vt:lpstr>
      <vt:lpstr>Identify Trustable Behavior</vt:lpstr>
      <vt:lpstr>Identify Suspicious Behavior</vt:lpstr>
      <vt:lpstr>Risk Type</vt:lpstr>
      <vt:lpstr>Identify ATO and CS risk and Mitigation</vt:lpstr>
      <vt:lpstr>Identify PA Risk</vt:lpstr>
      <vt:lpstr>Payment Methods and Risk Types</vt:lpstr>
      <vt:lpstr>How to Integration with Risk</vt:lpstr>
      <vt:lpstr>General Risk Integration Solution</vt:lpstr>
      <vt:lpstr>What is GLocal + Local</vt:lpstr>
      <vt:lpstr>Risk Production Introduction</vt:lpstr>
      <vt:lpstr>Local Risk Engine Operating Mechanism</vt:lpstr>
      <vt:lpstr>Risk Engine Operating Mechanism - Local</vt:lpstr>
      <vt:lpstr>Local Strategy Management Platform</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蚂蚁金服2017财年运营计划 平台与技术</dc:title>
  <dc:creator>庶水</dc:creator>
  <cp:lastModifiedBy>Microsoft Office User</cp:lastModifiedBy>
  <cp:revision>7509</cp:revision>
  <cp:lastPrinted>2017-06-28T01:54:32Z</cp:lastPrinted>
  <dcterms:created xsi:type="dcterms:W3CDTF">2015-01-07T01:42:44Z</dcterms:created>
  <dcterms:modified xsi:type="dcterms:W3CDTF">2019-06-17T08:46:08Z</dcterms:modified>
</cp:coreProperties>
</file>